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Lst>
  <p:sldSz cx="9144000" cy="6858000" type="screen4x3"/>
  <p:notesSz cx="9872663"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33CD5E7F-9705-4154-970B-46C4C5BA027E}" type="datetimeFigureOut">
              <a:rPr lang="de-AT" smtClean="0"/>
              <a:t>10.09.2012</a:t>
            </a:fld>
            <a:endParaRPr lang="de-AT"/>
          </a:p>
        </p:txBody>
      </p:sp>
      <p:sp>
        <p:nvSpPr>
          <p:cNvPr id="4" name="Fußzeilenplatzhalter 3"/>
          <p:cNvSpPr>
            <a:spLocks noGrp="1"/>
          </p:cNvSpPr>
          <p:nvPr>
            <p:ph type="ftr" sz="quarter" idx="2"/>
          </p:nvPr>
        </p:nvSpPr>
        <p:spPr>
          <a:xfrm>
            <a:off x="1" y="6456324"/>
            <a:ext cx="4277135" cy="340264"/>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5593177" y="6456324"/>
            <a:ext cx="4277135" cy="340264"/>
          </a:xfrm>
          <a:prstGeom prst="rect">
            <a:avLst/>
          </a:prstGeom>
        </p:spPr>
        <p:txBody>
          <a:bodyPr vert="horz" lIns="91440" tIns="45720" rIns="91440" bIns="45720" rtlCol="0" anchor="b"/>
          <a:lstStyle>
            <a:lvl1pPr algn="r">
              <a:defRPr sz="1200"/>
            </a:lvl1pPr>
          </a:lstStyle>
          <a:p>
            <a:fld id="{5D0875C2-18B6-493B-B665-2CA128EB0851}" type="slidenum">
              <a:rPr lang="de-AT" smtClean="0"/>
              <a:t>‹Nr.›</a:t>
            </a:fld>
            <a:endParaRPr lang="de-AT"/>
          </a:p>
        </p:txBody>
      </p:sp>
    </p:spTree>
    <p:extLst>
      <p:ext uri="{BB962C8B-B14F-4D97-AF65-F5344CB8AC3E}">
        <p14:creationId xmlns:p14="http://schemas.microsoft.com/office/powerpoint/2010/main" val="25434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31274857-BA33-4195-8C56-0E8A3F46F134}" type="datetimeFigureOut">
              <a:rPr lang="de-AT" smtClean="0"/>
              <a:t>10.09.2012</a:t>
            </a:fld>
            <a:endParaRPr lang="de-AT"/>
          </a:p>
        </p:txBody>
      </p:sp>
      <p:sp>
        <p:nvSpPr>
          <p:cNvPr id="4" name="Folienbildplatzhalt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6036BADF-2944-47CB-889B-F2C8CEB5BB9F}" type="slidenum">
              <a:rPr lang="de-AT" smtClean="0"/>
              <a:t>‹Nr.›</a:t>
            </a:fld>
            <a:endParaRPr lang="de-AT"/>
          </a:p>
        </p:txBody>
      </p:sp>
    </p:spTree>
    <p:extLst>
      <p:ext uri="{BB962C8B-B14F-4D97-AF65-F5344CB8AC3E}">
        <p14:creationId xmlns:p14="http://schemas.microsoft.com/office/powerpoint/2010/main" val="25330766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6036BADF-2944-47CB-889B-F2C8CEB5BB9F}" type="slidenum">
              <a:rPr lang="de-AT" smtClean="0"/>
              <a:t>1</a:t>
            </a:fld>
            <a:endParaRPr lang="de-AT"/>
          </a:p>
        </p:txBody>
      </p:sp>
    </p:spTree>
    <p:extLst>
      <p:ext uri="{BB962C8B-B14F-4D97-AF65-F5344CB8AC3E}">
        <p14:creationId xmlns:p14="http://schemas.microsoft.com/office/powerpoint/2010/main" val="141246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44824"/>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en-US" smtClean="0"/>
              <a:t>Regional Centre of Expertise (RCE) Graz-Styria           Sustainability field trip</a:t>
            </a:r>
            <a:endParaRPr lang="de-AT"/>
          </a:p>
        </p:txBody>
      </p:sp>
      <p:sp>
        <p:nvSpPr>
          <p:cNvPr id="6" name="Foliennummernplatzhalter 5"/>
          <p:cNvSpPr>
            <a:spLocks noGrp="1"/>
          </p:cNvSpPr>
          <p:nvPr>
            <p:ph type="sldNum" sz="quarter" idx="12"/>
          </p:nvPr>
        </p:nvSpPr>
        <p:spPr/>
        <p:txBody>
          <a:bodyPr/>
          <a:lstStyle/>
          <a:p>
            <a:fld id="{A59F32D4-B2EE-4C2D-96C4-17B5860EC4C7}" type="slidenum">
              <a:rPr lang="de-AT" smtClean="0"/>
              <a:pPr/>
              <a:t>‹Nr.›</a:t>
            </a:fld>
            <a:endParaRPr lang="de-AT"/>
          </a:p>
        </p:txBody>
      </p:sp>
      <p:pic>
        <p:nvPicPr>
          <p:cNvPr id="7" name="Picture 5" descr="titelseite"/>
          <p:cNvPicPr>
            <a:picLocks noChangeAspect="1" noChangeArrowheads="1"/>
          </p:cNvPicPr>
          <p:nvPr userDrawn="1"/>
        </p:nvPicPr>
        <p:blipFill>
          <a:blip r:embed="rId2" cstate="screen"/>
          <a:srcRect/>
          <a:stretch>
            <a:fillRect/>
          </a:stretch>
        </p:blipFill>
        <p:spPr bwMode="auto">
          <a:xfrm>
            <a:off x="0" y="3986609"/>
            <a:ext cx="9144000" cy="2898775"/>
          </a:xfrm>
          <a:prstGeom prst="rect">
            <a:avLst/>
          </a:prstGeom>
          <a:noFill/>
          <a:ln w="9525">
            <a:noFill/>
            <a:miter lim="800000"/>
            <a:headEnd/>
            <a:tailEnd/>
          </a:ln>
        </p:spPr>
      </p:pic>
      <p:pic>
        <p:nvPicPr>
          <p:cNvPr id="8" name="Grafik 7" descr="complete_rce_logo.tif"/>
          <p:cNvPicPr>
            <a:picLocks noChangeAspect="1"/>
          </p:cNvPicPr>
          <p:nvPr userDrawn="1"/>
        </p:nvPicPr>
        <p:blipFill>
          <a:blip r:embed="rId3" cstate="screen"/>
          <a:srcRect/>
          <a:stretch>
            <a:fillRect/>
          </a:stretch>
        </p:blipFill>
        <p:spPr bwMode="auto">
          <a:xfrm>
            <a:off x="384175" y="196850"/>
            <a:ext cx="1524000" cy="855663"/>
          </a:xfrm>
          <a:prstGeom prst="rect">
            <a:avLst/>
          </a:prstGeom>
          <a:noFill/>
          <a:ln w="9525">
            <a:noFill/>
            <a:miter lim="800000"/>
            <a:headEnd/>
            <a:tailEnd/>
          </a:ln>
        </p:spPr>
      </p:pic>
      <p:pic>
        <p:nvPicPr>
          <p:cNvPr id="9" name="Picture 22" descr="image001"/>
          <p:cNvPicPr>
            <a:picLocks noChangeAspect="1" noChangeArrowheads="1"/>
          </p:cNvPicPr>
          <p:nvPr userDrawn="1"/>
        </p:nvPicPr>
        <p:blipFill>
          <a:blip r:embed="rId4" cstate="screen"/>
          <a:srcRect/>
          <a:stretch>
            <a:fillRect/>
          </a:stretch>
        </p:blipFill>
        <p:spPr bwMode="auto">
          <a:xfrm>
            <a:off x="6192838" y="188913"/>
            <a:ext cx="2555875" cy="857250"/>
          </a:xfrm>
          <a:prstGeom prst="rect">
            <a:avLst/>
          </a:prstGeom>
          <a:noFill/>
          <a:ln w="9525">
            <a:noFill/>
            <a:miter lim="800000"/>
            <a:headEnd/>
            <a:tailEnd/>
          </a:ln>
        </p:spPr>
      </p:pic>
      <p:sp>
        <p:nvSpPr>
          <p:cNvPr id="10" name="Rectangle 9"/>
          <p:cNvSpPr>
            <a:spLocks noChangeArrowheads="1"/>
          </p:cNvSpPr>
          <p:nvPr userDrawn="1"/>
        </p:nvSpPr>
        <p:spPr bwMode="auto">
          <a:xfrm>
            <a:off x="0" y="1196975"/>
            <a:ext cx="9144000" cy="144463"/>
          </a:xfrm>
          <a:prstGeom prst="rect">
            <a:avLst/>
          </a:prstGeom>
          <a:solidFill>
            <a:srgbClr val="F3D559"/>
          </a:solidFill>
          <a:ln w="9525">
            <a:noFill/>
            <a:miter lim="800000"/>
            <a:headEnd/>
            <a:tailEnd/>
          </a:ln>
        </p:spPr>
        <p:txBody>
          <a:bodyPr wrap="none" anchor="ctr"/>
          <a:lstStyle/>
          <a:p>
            <a:endParaRPr lang="de-DE"/>
          </a:p>
        </p:txBody>
      </p:sp>
      <p:pic>
        <p:nvPicPr>
          <p:cNvPr id="11" name="Picture 13" descr="logo rce_breit_kl"/>
          <p:cNvPicPr>
            <a:picLocks noChangeAspect="1" noChangeArrowheads="1"/>
          </p:cNvPicPr>
          <p:nvPr userDrawn="1"/>
        </p:nvPicPr>
        <p:blipFill>
          <a:blip r:embed="rId5" cstate="screen"/>
          <a:srcRect/>
          <a:stretch>
            <a:fillRect/>
          </a:stretch>
        </p:blipFill>
        <p:spPr bwMode="auto">
          <a:xfrm>
            <a:off x="2771775" y="119063"/>
            <a:ext cx="2736850" cy="1006475"/>
          </a:xfrm>
          <a:prstGeom prst="rect">
            <a:avLst/>
          </a:prstGeom>
          <a:noFill/>
          <a:ln w="9525">
            <a:noFill/>
            <a:miter lim="800000"/>
            <a:headEnd/>
            <a:tailEnd/>
          </a:ln>
        </p:spPr>
      </p:pic>
    </p:spTree>
    <p:extLst>
      <p:ext uri="{BB962C8B-B14F-4D97-AF65-F5344CB8AC3E}">
        <p14:creationId xmlns:p14="http://schemas.microsoft.com/office/powerpoint/2010/main" val="263406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Picture 4" descr="PPT-Vorlagen"/>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9" name="Rectangle 16"/>
          <p:cNvSpPr>
            <a:spLocks noChangeArrowheads="1"/>
          </p:cNvSpPr>
          <p:nvPr userDrawn="1"/>
        </p:nvSpPr>
        <p:spPr bwMode="auto">
          <a:xfrm>
            <a:off x="323528" y="1556793"/>
            <a:ext cx="8496300" cy="4824536"/>
          </a:xfrm>
          <a:prstGeom prst="rect">
            <a:avLst/>
          </a:prstGeom>
          <a:solidFill>
            <a:srgbClr val="008000">
              <a:alpha val="7059"/>
            </a:srgbClr>
          </a:solidFill>
          <a:ln w="9525">
            <a:noFill/>
            <a:miter lim="800000"/>
            <a:headEnd/>
            <a:tailEnd/>
          </a:ln>
        </p:spPr>
        <p:txBody>
          <a:bodyPr wrap="none" anchor="ctr"/>
          <a:lstStyle/>
          <a:p>
            <a:endParaRPr lang="de-DE"/>
          </a:p>
        </p:txBody>
      </p:sp>
      <p:sp>
        <p:nvSpPr>
          <p:cNvPr id="10" name="Rectangle 14"/>
          <p:cNvSpPr>
            <a:spLocks noChangeArrowheads="1"/>
          </p:cNvSpPr>
          <p:nvPr userDrawn="1"/>
        </p:nvSpPr>
        <p:spPr bwMode="auto">
          <a:xfrm>
            <a:off x="0" y="115888"/>
            <a:ext cx="9144000" cy="1152872"/>
          </a:xfrm>
          <a:prstGeom prst="rect">
            <a:avLst/>
          </a:prstGeom>
          <a:solidFill>
            <a:srgbClr val="008000">
              <a:alpha val="16862"/>
            </a:srgbClr>
          </a:solidFill>
          <a:ln w="9525">
            <a:noFill/>
            <a:miter lim="800000"/>
            <a:headEnd/>
            <a:tailEnd/>
          </a:ln>
        </p:spPr>
        <p:txBody>
          <a:bodyPr wrap="none" anchor="ctr"/>
          <a:lstStyle/>
          <a:p>
            <a:endParaRPr lang="de-DE"/>
          </a:p>
        </p:txBody>
      </p:sp>
      <p:sp>
        <p:nvSpPr>
          <p:cNvPr id="3" name="Inhaltsplatzhalter 2"/>
          <p:cNvSpPr>
            <a:spLocks noGrp="1"/>
          </p:cNvSpPr>
          <p:nvPr>
            <p:ph idx="1"/>
          </p:nvPr>
        </p:nvSpPr>
        <p:spPr>
          <a:xfrm>
            <a:off x="457200" y="1600200"/>
            <a:ext cx="8229600" cy="4781128"/>
          </a:xfrm>
        </p:spPr>
        <p:txBody>
          <a:bodyPr>
            <a:normAutofit/>
          </a:bodyPr>
          <a:lstStyle>
            <a:lvl1pPr>
              <a:defRPr sz="2800"/>
            </a:lvl1pPr>
            <a:lvl2pPr>
              <a:defRPr sz="2400"/>
            </a:lvl2pPr>
            <a:lvl3pPr>
              <a:defRPr sz="2000"/>
            </a:lvl3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8" name="Rectangle 20"/>
          <p:cNvSpPr>
            <a:spLocks noChangeArrowheads="1"/>
          </p:cNvSpPr>
          <p:nvPr userDrawn="1"/>
        </p:nvSpPr>
        <p:spPr bwMode="auto">
          <a:xfrm rot="16200000">
            <a:off x="4536281" y="1959190"/>
            <a:ext cx="71437" cy="9144000"/>
          </a:xfrm>
          <a:prstGeom prst="rect">
            <a:avLst/>
          </a:prstGeom>
          <a:gradFill rotWithShape="1">
            <a:gsLst>
              <a:gs pos="0">
                <a:srgbClr val="F3D559">
                  <a:alpha val="85999"/>
                </a:srgbClr>
              </a:gs>
              <a:gs pos="100000">
                <a:srgbClr val="3C7847"/>
              </a:gs>
            </a:gsLst>
            <a:lin ang="5400000" scaled="1"/>
          </a:gradFill>
          <a:ln w="9525">
            <a:noFill/>
            <a:miter lim="800000"/>
            <a:headEnd/>
            <a:tailEnd/>
          </a:ln>
        </p:spPr>
        <p:txBody>
          <a:bodyPr wrap="none" anchor="ctr"/>
          <a:lstStyle/>
          <a:p>
            <a:endParaRPr lang="de-DE"/>
          </a:p>
        </p:txBody>
      </p:sp>
      <p:sp>
        <p:nvSpPr>
          <p:cNvPr id="22" name="Foliennummernplatzhalter 21"/>
          <p:cNvSpPr>
            <a:spLocks noGrp="1"/>
          </p:cNvSpPr>
          <p:nvPr>
            <p:ph type="sldNum" sz="quarter" idx="11"/>
          </p:nvPr>
        </p:nvSpPr>
        <p:spPr>
          <a:xfrm>
            <a:off x="8162056" y="6525344"/>
            <a:ext cx="658416" cy="365125"/>
          </a:xfrm>
        </p:spPr>
        <p:txBody>
          <a:bodyPr/>
          <a:lstStyle>
            <a:lvl1pPr>
              <a:defRPr sz="1400" b="1" i="1">
                <a:solidFill>
                  <a:srgbClr val="005400"/>
                </a:solidFill>
              </a:defRPr>
            </a:lvl1pPr>
          </a:lstStyle>
          <a:p>
            <a:fld id="{A59F32D4-B2EE-4C2D-96C4-17B5860EC4C7}" type="slidenum">
              <a:rPr lang="de-AT" smtClean="0"/>
              <a:pPr/>
              <a:t>‹Nr.›</a:t>
            </a:fld>
            <a:endParaRPr lang="de-AT" dirty="0"/>
          </a:p>
        </p:txBody>
      </p:sp>
      <p:sp>
        <p:nvSpPr>
          <p:cNvPr id="24" name="Fußzeilenplatzhalter 12"/>
          <p:cNvSpPr>
            <a:spLocks noGrp="1"/>
          </p:cNvSpPr>
          <p:nvPr>
            <p:ph type="ftr" sz="quarter" idx="12"/>
          </p:nvPr>
        </p:nvSpPr>
        <p:spPr>
          <a:xfrm>
            <a:off x="323528" y="6525344"/>
            <a:ext cx="7128792" cy="365125"/>
          </a:xfrm>
        </p:spPr>
        <p:txBody>
          <a:bodyPr/>
          <a:lstStyle>
            <a:lvl1pPr algn="l">
              <a:defRPr sz="1200">
                <a:solidFill>
                  <a:srgbClr val="005400"/>
                </a:solidFill>
              </a:defRPr>
            </a:lvl1pPr>
          </a:lstStyle>
          <a:p>
            <a:r>
              <a:rPr lang="en-US" i="1" smtClean="0"/>
              <a:t>Regional Centre of Expertise (RCE) Graz-Styria           Sustainability field trip</a:t>
            </a:r>
            <a:endParaRPr lang="de-AT" dirty="0"/>
          </a:p>
        </p:txBody>
      </p:sp>
      <p:sp>
        <p:nvSpPr>
          <p:cNvPr id="26" name="Titel 25"/>
          <p:cNvSpPr>
            <a:spLocks noGrp="1"/>
          </p:cNvSpPr>
          <p:nvPr>
            <p:ph type="title"/>
          </p:nvPr>
        </p:nvSpPr>
        <p:spPr>
          <a:xfrm>
            <a:off x="457200" y="116632"/>
            <a:ext cx="8229600" cy="1143000"/>
          </a:xfrm>
        </p:spPr>
        <p:txBody>
          <a:bodyPr>
            <a:normAutofit/>
          </a:bodyPr>
          <a:lstStyle>
            <a:lvl1pPr>
              <a:defRPr sz="3200" b="1">
                <a:solidFill>
                  <a:srgbClr val="005400"/>
                </a:solidFill>
              </a:defRPr>
            </a:lvl1pPr>
          </a:lstStyle>
          <a:p>
            <a:r>
              <a:rPr lang="de-DE" dirty="0" smtClean="0"/>
              <a:t>Titel</a:t>
            </a:r>
            <a:endParaRPr lang="de-AT" dirty="0"/>
          </a:p>
        </p:txBody>
      </p:sp>
    </p:spTree>
    <p:extLst>
      <p:ext uri="{BB962C8B-B14F-4D97-AF65-F5344CB8AC3E}">
        <p14:creationId xmlns:p14="http://schemas.microsoft.com/office/powerpoint/2010/main" val="14647896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674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Regional Centre of Expertise (RCE) Graz-Styria           Sustainability field trip</a:t>
            </a: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F32D4-B2EE-4C2D-96C4-17B5860EC4C7}" type="slidenum">
              <a:rPr lang="de-AT" smtClean="0"/>
              <a:pPr/>
              <a:t>‹Nr.›</a:t>
            </a:fld>
            <a:endParaRPr lang="de-AT"/>
          </a:p>
        </p:txBody>
      </p:sp>
    </p:spTree>
    <p:extLst>
      <p:ext uri="{BB962C8B-B14F-4D97-AF65-F5344CB8AC3E}">
        <p14:creationId xmlns:p14="http://schemas.microsoft.com/office/powerpoint/2010/main" val="191549069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ustainabilitytreatie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ncsd2012.org/rio20/"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ncsd2012.org/" TargetMode="External"/><Relationship Id="rId2" Type="http://schemas.openxmlformats.org/officeDocument/2006/relationships/hyperlink" Target="http://www.openscience4sustainability.at/" TargetMode="External"/><Relationship Id="rId1" Type="http://schemas.openxmlformats.org/officeDocument/2006/relationships/slideLayout" Target="../slideLayouts/slideLayout2.xml"/><Relationship Id="rId5" Type="http://schemas.openxmlformats.org/officeDocument/2006/relationships/hyperlink" Target="http://sustainabilitytreaties.org/" TargetMode="External"/><Relationship Id="rId4" Type="http://schemas.openxmlformats.org/officeDocument/2006/relationships/hyperlink" Target="https://twitter.com/CMader_Sust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556792"/>
            <a:ext cx="8640960" cy="1152128"/>
          </a:xfrm>
        </p:spPr>
        <p:txBody>
          <a:bodyPr>
            <a:noAutofit/>
          </a:bodyPr>
          <a:lstStyle/>
          <a:p>
            <a:r>
              <a:rPr lang="de-AT" sz="2800" dirty="0" smtClean="0"/>
              <a:t>United </a:t>
            </a:r>
            <a:r>
              <a:rPr lang="de-AT" sz="2800" dirty="0" err="1" smtClean="0"/>
              <a:t>Nations</a:t>
            </a:r>
            <a:r>
              <a:rPr lang="de-AT" sz="2800" dirty="0" smtClean="0"/>
              <a:t> Conference on </a:t>
            </a:r>
            <a:r>
              <a:rPr lang="de-AT" sz="2800" dirty="0" err="1" smtClean="0"/>
              <a:t>Sustainable</a:t>
            </a:r>
            <a:r>
              <a:rPr lang="de-AT" sz="2800" dirty="0" smtClean="0"/>
              <a:t> Development:</a:t>
            </a:r>
            <a:r>
              <a:rPr lang="de-AT" sz="2900" b="1" dirty="0" smtClean="0"/>
              <a:t/>
            </a:r>
            <a:br>
              <a:rPr lang="de-AT" sz="2900" b="1" dirty="0" smtClean="0"/>
            </a:br>
            <a:r>
              <a:rPr lang="de-AT" sz="3600" b="1" dirty="0" err="1" smtClean="0"/>
              <a:t>Austria‘s</a:t>
            </a:r>
            <a:r>
              <a:rPr lang="de-AT" sz="3600" b="1" dirty="0" smtClean="0"/>
              <a:t> </a:t>
            </a:r>
            <a:r>
              <a:rPr lang="de-AT" sz="3600" b="1" dirty="0" err="1" smtClean="0"/>
              <a:t>contribution</a:t>
            </a:r>
            <a:r>
              <a:rPr lang="de-AT" sz="3600" b="1" dirty="0" smtClean="0"/>
              <a:t> </a:t>
            </a:r>
            <a:r>
              <a:rPr lang="de-AT" sz="3600" b="1" dirty="0" err="1" smtClean="0"/>
              <a:t>to</a:t>
            </a:r>
            <a:r>
              <a:rPr lang="de-AT" sz="3600" b="1" dirty="0" smtClean="0"/>
              <a:t> </a:t>
            </a:r>
            <a:r>
              <a:rPr lang="de-AT" sz="3200" b="1" dirty="0"/>
              <a:t>Rio+20</a:t>
            </a:r>
            <a:endParaRPr lang="de-AT" sz="3200" dirty="0"/>
          </a:p>
        </p:txBody>
      </p:sp>
      <p:sp>
        <p:nvSpPr>
          <p:cNvPr id="3" name="Untertitel 2"/>
          <p:cNvSpPr>
            <a:spLocks noGrp="1"/>
          </p:cNvSpPr>
          <p:nvPr>
            <p:ph type="subTitle" idx="1"/>
          </p:nvPr>
        </p:nvSpPr>
        <p:spPr>
          <a:xfrm>
            <a:off x="899592" y="3068960"/>
            <a:ext cx="7128792" cy="936104"/>
          </a:xfrm>
        </p:spPr>
        <p:txBody>
          <a:bodyPr>
            <a:normAutofit fontScale="62500" lnSpcReduction="20000"/>
          </a:bodyPr>
          <a:lstStyle/>
          <a:p>
            <a:r>
              <a:rPr lang="de-AT" sz="2200" i="1" dirty="0" err="1">
                <a:solidFill>
                  <a:schemeClr val="tx1"/>
                </a:solidFill>
              </a:rPr>
              <a:t>Sustainability</a:t>
            </a:r>
            <a:r>
              <a:rPr lang="de-AT" sz="2200" i="1" dirty="0">
                <a:solidFill>
                  <a:schemeClr val="tx1"/>
                </a:solidFill>
              </a:rPr>
              <a:t> </a:t>
            </a:r>
            <a:r>
              <a:rPr lang="de-AT" sz="2200" i="1" dirty="0" err="1" smtClean="0">
                <a:solidFill>
                  <a:schemeClr val="tx1"/>
                </a:solidFill>
              </a:rPr>
              <a:t>field</a:t>
            </a:r>
            <a:r>
              <a:rPr lang="de-AT" sz="2200" i="1" dirty="0" smtClean="0">
                <a:solidFill>
                  <a:schemeClr val="tx1"/>
                </a:solidFill>
              </a:rPr>
              <a:t> </a:t>
            </a:r>
            <a:r>
              <a:rPr lang="de-AT" sz="2200" i="1" dirty="0" err="1" smtClean="0">
                <a:solidFill>
                  <a:schemeClr val="tx1"/>
                </a:solidFill>
              </a:rPr>
              <a:t>trip</a:t>
            </a:r>
            <a:r>
              <a:rPr lang="de-AT" sz="2200" i="1" dirty="0" smtClean="0">
                <a:solidFill>
                  <a:schemeClr val="tx1"/>
                </a:solidFill>
              </a:rPr>
              <a:t> </a:t>
            </a:r>
            <a:r>
              <a:rPr lang="de-AT" sz="2200" i="1" dirty="0" err="1" smtClean="0">
                <a:solidFill>
                  <a:schemeClr val="tx1"/>
                </a:solidFill>
              </a:rPr>
              <a:t>to</a:t>
            </a:r>
            <a:r>
              <a:rPr lang="de-AT" sz="2200" i="1" dirty="0" smtClean="0">
                <a:solidFill>
                  <a:schemeClr val="tx1"/>
                </a:solidFill>
              </a:rPr>
              <a:t> Austria </a:t>
            </a:r>
            <a:r>
              <a:rPr lang="de-AT" sz="2200" i="1" dirty="0">
                <a:solidFill>
                  <a:schemeClr val="tx1"/>
                </a:solidFill>
              </a:rPr>
              <a:t>– September 2012</a:t>
            </a:r>
          </a:p>
          <a:p>
            <a:r>
              <a:rPr lang="de-AT" sz="2400" b="1" dirty="0" smtClean="0">
                <a:solidFill>
                  <a:schemeClr val="tx1"/>
                </a:solidFill>
                <a:latin typeface="+mj-lt"/>
              </a:rPr>
              <a:t/>
            </a:r>
            <a:br>
              <a:rPr lang="de-AT" sz="2400" b="1" dirty="0" smtClean="0">
                <a:solidFill>
                  <a:schemeClr val="tx1"/>
                </a:solidFill>
                <a:latin typeface="+mj-lt"/>
              </a:rPr>
            </a:br>
            <a:r>
              <a:rPr lang="de-DE" sz="2200" b="1" dirty="0" smtClean="0">
                <a:solidFill>
                  <a:schemeClr val="tx1"/>
                </a:solidFill>
                <a:latin typeface="+mj-lt"/>
              </a:rPr>
              <a:t> Graz, 11. September 2012 </a:t>
            </a:r>
          </a:p>
          <a:p>
            <a:r>
              <a:rPr lang="de-DE" sz="2200" b="1" dirty="0" smtClean="0">
                <a:solidFill>
                  <a:schemeClr val="tx1"/>
                </a:solidFill>
                <a:latin typeface="+mj-lt"/>
              </a:rPr>
              <a:t>Marlene Mader, RCE Graz-</a:t>
            </a:r>
            <a:r>
              <a:rPr lang="de-DE" sz="2200" b="1" dirty="0" err="1" smtClean="0">
                <a:solidFill>
                  <a:schemeClr val="tx1"/>
                </a:solidFill>
                <a:latin typeface="+mj-lt"/>
              </a:rPr>
              <a:t>Styria</a:t>
            </a:r>
            <a:r>
              <a:rPr lang="de-DE" sz="2200" b="1" dirty="0" smtClean="0">
                <a:solidFill>
                  <a:schemeClr val="tx1"/>
                </a:solidFill>
                <a:latin typeface="+mj-lt"/>
              </a:rPr>
              <a:t>, University </a:t>
            </a:r>
            <a:r>
              <a:rPr lang="de-DE" sz="2200" b="1" dirty="0" err="1" smtClean="0">
                <a:solidFill>
                  <a:schemeClr val="tx1"/>
                </a:solidFill>
                <a:latin typeface="+mj-lt"/>
              </a:rPr>
              <a:t>of</a:t>
            </a:r>
            <a:r>
              <a:rPr lang="de-DE" sz="2200" b="1" dirty="0" smtClean="0">
                <a:solidFill>
                  <a:schemeClr val="tx1"/>
                </a:solidFill>
                <a:latin typeface="+mj-lt"/>
              </a:rPr>
              <a:t> Graz</a:t>
            </a:r>
          </a:p>
        </p:txBody>
      </p:sp>
    </p:spTree>
    <p:extLst>
      <p:ext uri="{BB962C8B-B14F-4D97-AF65-F5344CB8AC3E}">
        <p14:creationId xmlns:p14="http://schemas.microsoft.com/office/powerpoint/2010/main" val="80376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00200"/>
            <a:ext cx="8229600" cy="4853136"/>
          </a:xfrm>
        </p:spPr>
        <p:txBody>
          <a:bodyPr>
            <a:normAutofit fontScale="92500" lnSpcReduction="10000"/>
          </a:bodyPr>
          <a:lstStyle/>
          <a:p>
            <a:pPr marL="457200" indent="-457200">
              <a:buFont typeface="+mj-lt"/>
              <a:buAutoNum type="arabicPeriod"/>
            </a:pPr>
            <a:r>
              <a:rPr lang="en-US" sz="2400" b="1" dirty="0" smtClean="0"/>
              <a:t>Our common future:</a:t>
            </a:r>
          </a:p>
          <a:p>
            <a:pPr marL="857250" lvl="1" indent="-457200"/>
            <a:r>
              <a:rPr lang="en-US" sz="2000" dirty="0" smtClean="0"/>
              <a:t>Eradicating poverty as the greatest global challenge (2).</a:t>
            </a:r>
          </a:p>
          <a:p>
            <a:pPr marL="857250" lvl="1" indent="-457200"/>
            <a:r>
              <a:rPr lang="en-US" sz="2000" dirty="0" smtClean="0"/>
              <a:t>Draws again attention to meet the MDGs (5).</a:t>
            </a:r>
          </a:p>
          <a:p>
            <a:pPr marL="857250" lvl="1" indent="-457200"/>
            <a:r>
              <a:rPr lang="en-US" sz="2000" dirty="0" smtClean="0"/>
              <a:t>Prerequisites for SD are freedom (8), human rights (9) and democratic, accountable and transparent governance structures (10).</a:t>
            </a:r>
          </a:p>
          <a:p>
            <a:pPr marL="857250" lvl="1" indent="-457200"/>
            <a:r>
              <a:rPr lang="en-US" sz="2000" dirty="0" smtClean="0"/>
              <a:t>Importance of partnerships &amp; Education for All (11).</a:t>
            </a:r>
          </a:p>
          <a:p>
            <a:pPr marL="857250" lvl="1" indent="-457200"/>
            <a:r>
              <a:rPr lang="en-US" sz="2000" dirty="0" smtClean="0"/>
              <a:t>SD can only be achieved with a broad alliance of all actors (society, governments, private sector) (13).</a:t>
            </a:r>
          </a:p>
          <a:p>
            <a:pPr marL="457200" indent="-457200">
              <a:spcBef>
                <a:spcPts val="1200"/>
              </a:spcBef>
              <a:buFont typeface="+mj-lt"/>
              <a:buAutoNum type="arabicPeriod"/>
            </a:pPr>
            <a:r>
              <a:rPr lang="en-US" sz="2400" b="1" dirty="0" smtClean="0"/>
              <a:t>Renewing political commitment</a:t>
            </a:r>
          </a:p>
          <a:p>
            <a:pPr marL="857250" lvl="1" indent="-457200"/>
            <a:r>
              <a:rPr lang="en-US" sz="2000" dirty="0" smtClean="0"/>
              <a:t>Reaffirming the Rio principles and past actions (e.g. Agenda 21, Rio declarations, MDGs,..) (14-18)</a:t>
            </a:r>
          </a:p>
          <a:p>
            <a:pPr marL="857250" lvl="1" indent="-457200"/>
            <a:r>
              <a:rPr lang="en-US" sz="2000" dirty="0" smtClean="0"/>
              <a:t>Advancing integration, implementation and coherence (refers to unsustainable practices and challenges; current activities and programs,..) (19-41)</a:t>
            </a:r>
          </a:p>
          <a:p>
            <a:pPr marL="857250" lvl="1" indent="-457200"/>
            <a:r>
              <a:rPr lang="en-US" sz="2000" dirty="0" smtClean="0"/>
              <a:t>Engaging major groups and other stakeholders (42-55)</a:t>
            </a:r>
          </a:p>
          <a:p>
            <a:pPr marL="857250" lvl="1" indent="-457200"/>
            <a:endParaRPr lang="en-US" sz="2000" dirty="0" smtClean="0"/>
          </a:p>
          <a:p>
            <a:pPr marL="857250" lvl="1" indent="-457200"/>
            <a:endParaRPr lang="en-US" sz="2000" dirty="0" smtClean="0"/>
          </a:p>
          <a:p>
            <a:pPr marL="857250" lvl="1" indent="-457200"/>
            <a:endParaRPr lang="en-US" sz="2000" dirty="0" smtClean="0"/>
          </a:p>
          <a:p>
            <a:pPr marL="857250" lvl="1" indent="-457200"/>
            <a:endParaRPr lang="en-US" sz="2000" dirty="0" smtClean="0"/>
          </a:p>
          <a:p>
            <a:pPr marL="457200" indent="-457200">
              <a:buFont typeface="+mj-lt"/>
              <a:buAutoNum type="arabicPeriod"/>
            </a:pPr>
            <a:endParaRPr lang="en-US" sz="24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10</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8" name="Titel 4"/>
          <p:cNvSpPr>
            <a:spLocks noGrp="1"/>
          </p:cNvSpPr>
          <p:nvPr>
            <p:ph type="title"/>
          </p:nvPr>
        </p:nvSpPr>
        <p:spPr>
          <a:xfrm>
            <a:off x="457200" y="116632"/>
            <a:ext cx="8363272" cy="1143000"/>
          </a:xfrm>
        </p:spPr>
        <p:txBody>
          <a:bodyPr/>
          <a:lstStyle/>
          <a:p>
            <a:r>
              <a:rPr lang="de-DE" i="1" dirty="0" smtClean="0"/>
              <a:t>The Future </a:t>
            </a:r>
            <a:r>
              <a:rPr lang="de-DE" i="1" dirty="0" err="1" smtClean="0"/>
              <a:t>We</a:t>
            </a:r>
            <a:r>
              <a:rPr lang="de-DE" i="1" dirty="0" smtClean="0"/>
              <a:t> Want </a:t>
            </a:r>
            <a:r>
              <a:rPr lang="de-DE" dirty="0" smtClean="0"/>
              <a:t>– </a:t>
            </a:r>
            <a:r>
              <a:rPr lang="de-DE" sz="2800" dirty="0" err="1" smtClean="0"/>
              <a:t>excerpt</a:t>
            </a:r>
            <a:r>
              <a:rPr lang="de-DE" sz="2800" dirty="0" smtClean="0"/>
              <a:t> </a:t>
            </a:r>
            <a:r>
              <a:rPr lang="de-DE" sz="2800" dirty="0" err="1" smtClean="0"/>
              <a:t>of</a:t>
            </a:r>
            <a:r>
              <a:rPr lang="de-DE" sz="2800" dirty="0" smtClean="0"/>
              <a:t> </a:t>
            </a:r>
            <a:r>
              <a:rPr lang="de-DE" sz="2800" dirty="0" err="1" smtClean="0"/>
              <a:t>important</a:t>
            </a:r>
            <a:r>
              <a:rPr lang="de-DE" sz="2800" dirty="0" smtClean="0"/>
              <a:t> </a:t>
            </a:r>
            <a:r>
              <a:rPr lang="de-DE" sz="2800" dirty="0" err="1" smtClean="0"/>
              <a:t>aspects</a:t>
            </a:r>
            <a:endParaRPr lang="de-AT" dirty="0"/>
          </a:p>
        </p:txBody>
      </p:sp>
    </p:spTree>
    <p:extLst>
      <p:ext uri="{BB962C8B-B14F-4D97-AF65-F5344CB8AC3E}">
        <p14:creationId xmlns:p14="http://schemas.microsoft.com/office/powerpoint/2010/main" val="5370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514350" indent="-514350">
              <a:buFont typeface="+mj-lt"/>
              <a:buAutoNum type="arabicPeriod" startAt="3"/>
            </a:pPr>
            <a:r>
              <a:rPr lang="en-US" sz="2400" b="1" dirty="0" smtClean="0"/>
              <a:t>Green economy in the context of SD and poverty reduction</a:t>
            </a:r>
          </a:p>
          <a:p>
            <a:pPr marL="914400" lvl="1" indent="-514350"/>
            <a:r>
              <a:rPr lang="en-US" sz="2000" dirty="0" smtClean="0"/>
              <a:t>There exist different approaches and models in each country to achieve SD. Green economy in the context of SD and poverty eradication as one of the important tools for achieving SD. (56)</a:t>
            </a:r>
          </a:p>
          <a:p>
            <a:pPr marL="914400" lvl="1" indent="-514350"/>
            <a:r>
              <a:rPr lang="en-US" sz="2000" dirty="0" smtClean="0"/>
              <a:t>Green economy should enhance/improve: economic growth, social inclusion, human welfare, create opportunities for employment and decent work for all, while maintaining a sound ecosystem (56).</a:t>
            </a:r>
          </a:p>
          <a:p>
            <a:pPr marL="914400" lvl="1" indent="-514350"/>
            <a:r>
              <a:rPr lang="en-US" sz="2000" dirty="0" smtClean="0"/>
              <a:t>Importance of education, capacity building and training (62)</a:t>
            </a:r>
          </a:p>
          <a:p>
            <a:pPr marL="914400" lvl="1" indent="-514350"/>
            <a:r>
              <a:rPr lang="en-US" sz="2000" dirty="0" smtClean="0"/>
              <a:t>Role of technologies and technological transfer to developing countries (72-74).</a:t>
            </a:r>
            <a:endParaRPr lang="en-US" sz="1000" dirty="0" smtClean="0"/>
          </a:p>
          <a:p>
            <a:endParaRPr lang="en-US" sz="24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11</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a:xfrm>
            <a:off x="457200" y="116632"/>
            <a:ext cx="8363272" cy="1143000"/>
          </a:xfrm>
        </p:spPr>
        <p:txBody>
          <a:bodyPr/>
          <a:lstStyle/>
          <a:p>
            <a:r>
              <a:rPr lang="de-DE" i="1" dirty="0" smtClean="0"/>
              <a:t>The Future </a:t>
            </a:r>
            <a:r>
              <a:rPr lang="de-DE" i="1" dirty="0" err="1" smtClean="0"/>
              <a:t>We</a:t>
            </a:r>
            <a:r>
              <a:rPr lang="de-DE" i="1" dirty="0" smtClean="0"/>
              <a:t> Want </a:t>
            </a:r>
            <a:r>
              <a:rPr lang="de-DE" dirty="0" smtClean="0"/>
              <a:t>– </a:t>
            </a:r>
            <a:r>
              <a:rPr lang="de-DE" sz="2800" dirty="0" err="1" smtClean="0"/>
              <a:t>excerpt</a:t>
            </a:r>
            <a:r>
              <a:rPr lang="de-DE" sz="2800" dirty="0" smtClean="0"/>
              <a:t> </a:t>
            </a:r>
            <a:r>
              <a:rPr lang="de-DE" sz="2800" dirty="0" err="1" smtClean="0"/>
              <a:t>of</a:t>
            </a:r>
            <a:r>
              <a:rPr lang="de-DE" sz="2800" dirty="0" smtClean="0"/>
              <a:t> </a:t>
            </a:r>
            <a:r>
              <a:rPr lang="de-DE" sz="2800" dirty="0" err="1" smtClean="0"/>
              <a:t>important</a:t>
            </a:r>
            <a:r>
              <a:rPr lang="de-DE" sz="2800" dirty="0" smtClean="0"/>
              <a:t> </a:t>
            </a:r>
            <a:r>
              <a:rPr lang="de-DE" sz="2800" dirty="0" err="1" smtClean="0"/>
              <a:t>aspects</a:t>
            </a:r>
            <a:endParaRPr lang="de-AT" dirty="0"/>
          </a:p>
        </p:txBody>
      </p:sp>
    </p:spTree>
    <p:extLst>
      <p:ext uri="{BB962C8B-B14F-4D97-AF65-F5344CB8AC3E}">
        <p14:creationId xmlns:p14="http://schemas.microsoft.com/office/powerpoint/2010/main" val="274266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514350" indent="-514350">
              <a:spcBef>
                <a:spcPts val="1200"/>
              </a:spcBef>
              <a:buFont typeface="+mj-lt"/>
              <a:buAutoNum type="arabicPeriod" startAt="4"/>
            </a:pPr>
            <a:r>
              <a:rPr lang="en-US" sz="2400" b="1" dirty="0" smtClean="0"/>
              <a:t>Institutional framework for sustainable development</a:t>
            </a:r>
          </a:p>
          <a:p>
            <a:pPr marL="914400" lvl="1" indent="-514350">
              <a:buNone/>
            </a:pPr>
            <a:r>
              <a:rPr lang="en-US" sz="2000" dirty="0" smtClean="0"/>
              <a:t>Institutional recommendations to be implemented at international, national, regional and local level:</a:t>
            </a:r>
          </a:p>
          <a:p>
            <a:pPr marL="914400" lvl="1" indent="-514350"/>
            <a:r>
              <a:rPr lang="en-US" sz="2000" dirty="0" smtClean="0"/>
              <a:t>by strengthening all dimensions of SD (75-76)</a:t>
            </a:r>
          </a:p>
          <a:p>
            <a:pPr marL="914400" lvl="1" indent="-514350"/>
            <a:r>
              <a:rPr lang="en-US" sz="2000" dirty="0" smtClean="0"/>
              <a:t>by strengthening intergovernmental arrangements for SD (77-86)</a:t>
            </a:r>
          </a:p>
          <a:p>
            <a:pPr marL="1252538" lvl="2" indent="-358775"/>
            <a:r>
              <a:rPr lang="en-US" sz="1800" dirty="0" smtClean="0"/>
              <a:t>General Assembly (GA): discuss SD at highest level</a:t>
            </a:r>
          </a:p>
          <a:p>
            <a:pPr marL="1252538" lvl="2" indent="-358775"/>
            <a:r>
              <a:rPr lang="en-US" sz="1800" dirty="0" smtClean="0"/>
              <a:t>Economic and Social Council (</a:t>
            </a:r>
            <a:r>
              <a:rPr lang="en-US" sz="1800" dirty="0" err="1" smtClean="0"/>
              <a:t>EcoSoc</a:t>
            </a:r>
            <a:r>
              <a:rPr lang="en-US" sz="1800" dirty="0" smtClean="0"/>
              <a:t>): enhanced role to foster SD at the global level</a:t>
            </a:r>
          </a:p>
          <a:p>
            <a:pPr marL="1252538" lvl="2" indent="-358775"/>
            <a:r>
              <a:rPr lang="en-US" sz="1800" dirty="0" smtClean="0"/>
              <a:t>High-level political forum (HLF): replaces the Commission for SD; tasks: fostering dialogue and co-operations, evaluations, political advice</a:t>
            </a:r>
            <a:endParaRPr lang="en-US" sz="1600" dirty="0" smtClean="0"/>
          </a:p>
          <a:p>
            <a:pPr marL="914400" lvl="1" indent="-514350"/>
            <a:r>
              <a:rPr lang="en-US" sz="2000" dirty="0" smtClean="0"/>
              <a:t>environmental pillar of SD (</a:t>
            </a:r>
            <a:r>
              <a:rPr lang="en-US" sz="2000" dirty="0" smtClean="0">
                <a:sym typeface="Symbol"/>
              </a:rPr>
              <a:t> role of UNEP</a:t>
            </a:r>
            <a:r>
              <a:rPr lang="en-US" sz="2000" dirty="0" smtClean="0"/>
              <a:t>) (87-90)</a:t>
            </a:r>
          </a:p>
          <a:p>
            <a:pPr marL="914400" lvl="1" indent="-514350"/>
            <a:r>
              <a:rPr lang="en-US" sz="2000" dirty="0" smtClean="0"/>
              <a:t>International financial institutions and UN operational activities (91-96)</a:t>
            </a:r>
          </a:p>
          <a:p>
            <a:pPr marL="914400" lvl="1" indent="-514350"/>
            <a:r>
              <a:rPr lang="en-US" sz="2000" dirty="0" smtClean="0"/>
              <a:t>Regional, national, </a:t>
            </a:r>
            <a:r>
              <a:rPr lang="en-US" sz="2000" dirty="0" err="1" smtClean="0"/>
              <a:t>subnational</a:t>
            </a:r>
            <a:r>
              <a:rPr lang="en-US" sz="2000" dirty="0" smtClean="0"/>
              <a:t> and local levels (97-103)</a:t>
            </a:r>
          </a:p>
          <a:p>
            <a:endParaRPr lang="de-AT"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12</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6" name="Titel 4"/>
          <p:cNvSpPr>
            <a:spLocks noGrp="1"/>
          </p:cNvSpPr>
          <p:nvPr>
            <p:ph type="title"/>
          </p:nvPr>
        </p:nvSpPr>
        <p:spPr>
          <a:xfrm>
            <a:off x="457200" y="116632"/>
            <a:ext cx="8363272" cy="1143000"/>
          </a:xfrm>
        </p:spPr>
        <p:txBody>
          <a:bodyPr/>
          <a:lstStyle/>
          <a:p>
            <a:r>
              <a:rPr lang="de-DE" i="1" dirty="0" smtClean="0"/>
              <a:t>The Future </a:t>
            </a:r>
            <a:r>
              <a:rPr lang="de-DE" i="1" dirty="0" err="1" smtClean="0"/>
              <a:t>We</a:t>
            </a:r>
            <a:r>
              <a:rPr lang="de-DE" i="1" dirty="0" smtClean="0"/>
              <a:t> Want </a:t>
            </a:r>
            <a:r>
              <a:rPr lang="de-DE" dirty="0" smtClean="0"/>
              <a:t>– </a:t>
            </a:r>
            <a:r>
              <a:rPr lang="de-DE" sz="2800" dirty="0" err="1" smtClean="0"/>
              <a:t>excerpt</a:t>
            </a:r>
            <a:r>
              <a:rPr lang="de-DE" sz="2800" dirty="0" smtClean="0"/>
              <a:t> </a:t>
            </a:r>
            <a:r>
              <a:rPr lang="de-DE" sz="2800" dirty="0" err="1" smtClean="0"/>
              <a:t>of</a:t>
            </a:r>
            <a:r>
              <a:rPr lang="de-DE" sz="2800" dirty="0" smtClean="0"/>
              <a:t> </a:t>
            </a:r>
            <a:r>
              <a:rPr lang="de-DE" sz="2800" dirty="0" err="1" smtClean="0"/>
              <a:t>important</a:t>
            </a:r>
            <a:r>
              <a:rPr lang="de-DE" sz="2800" dirty="0" smtClean="0"/>
              <a:t> </a:t>
            </a:r>
            <a:r>
              <a:rPr lang="de-DE" sz="2800" dirty="0" err="1" smtClean="0"/>
              <a:t>aspects</a:t>
            </a:r>
            <a:endParaRPr lang="de-AT" dirty="0"/>
          </a:p>
        </p:txBody>
      </p:sp>
    </p:spTree>
    <p:extLst>
      <p:ext uri="{BB962C8B-B14F-4D97-AF65-F5344CB8AC3E}">
        <p14:creationId xmlns:p14="http://schemas.microsoft.com/office/powerpoint/2010/main" val="55021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514350" indent="-514350">
              <a:spcBef>
                <a:spcPts val="1200"/>
              </a:spcBef>
              <a:buFont typeface="+mj-lt"/>
              <a:buAutoNum type="arabicPeriod" startAt="5"/>
            </a:pPr>
            <a:r>
              <a:rPr lang="en-US" sz="2400" b="1" dirty="0" smtClean="0"/>
              <a:t>Framework for action and follow-up</a:t>
            </a:r>
          </a:p>
          <a:p>
            <a:pPr marL="914400" lvl="1" indent="-514350">
              <a:spcBef>
                <a:spcPts val="1200"/>
              </a:spcBef>
            </a:pPr>
            <a:r>
              <a:rPr lang="en-US" sz="2000" dirty="0" smtClean="0"/>
              <a:t>Thematic areas and cross-</a:t>
            </a:r>
            <a:r>
              <a:rPr lang="en-US" sz="2000" dirty="0" err="1" smtClean="0"/>
              <a:t>sectoral</a:t>
            </a:r>
            <a:r>
              <a:rPr lang="en-US" sz="2000" dirty="0" smtClean="0"/>
              <a:t> issues (104-244) </a:t>
            </a:r>
            <a:r>
              <a:rPr lang="en-US" sz="1800" dirty="0" smtClean="0"/>
              <a:t>(e.g. poverty eradication, food security and sustainable agriculture, water and sanitation, energy, sustainable tourism, transport, sustainable cities and human settlements, health, employment and decent work, oceans, disaster risk reduction, climate change, forests, biodiversity, consumption and production, education,..)</a:t>
            </a:r>
            <a:endParaRPr lang="en-US" sz="2000" dirty="0" smtClean="0"/>
          </a:p>
          <a:p>
            <a:pPr marL="914400" lvl="1" indent="-514350">
              <a:spcBef>
                <a:spcPts val="1200"/>
              </a:spcBef>
            </a:pPr>
            <a:r>
              <a:rPr lang="en-US" sz="2000" dirty="0" smtClean="0"/>
              <a:t>Sustainable Development Goals: </a:t>
            </a:r>
            <a:r>
              <a:rPr lang="en-US" sz="1800" dirty="0" smtClean="0"/>
              <a:t>based on MDG and Agenda 21; will be developed by the Sustainability Solution Network (chaired by Prof. Jeffrey Sachs) (245-251)</a:t>
            </a:r>
          </a:p>
          <a:p>
            <a:pPr marL="514350" indent="-514350">
              <a:spcBef>
                <a:spcPts val="1200"/>
              </a:spcBef>
              <a:buFont typeface="+mj-lt"/>
              <a:buAutoNum type="arabicPeriod" startAt="6"/>
            </a:pPr>
            <a:r>
              <a:rPr lang="en-US" sz="2400" b="1" dirty="0" smtClean="0"/>
              <a:t>Means of implementation</a:t>
            </a:r>
          </a:p>
          <a:p>
            <a:pPr marL="914400" lvl="1" indent="-514350">
              <a:spcBef>
                <a:spcPts val="1200"/>
              </a:spcBef>
            </a:pPr>
            <a:r>
              <a:rPr lang="en-US" sz="2000" dirty="0" smtClean="0"/>
              <a:t>Essential means to achieve SD: are required: finance, technology, capacity-building, trade, registry of commitments (252-283)</a:t>
            </a:r>
          </a:p>
          <a:p>
            <a:pPr marL="514350" indent="-514350">
              <a:spcBef>
                <a:spcPts val="1200"/>
              </a:spcBef>
              <a:buFont typeface="+mj-lt"/>
              <a:buAutoNum type="arabicPeriod" startAt="6"/>
            </a:pPr>
            <a:endParaRPr lang="en-US" sz="2400" b="1" dirty="0" smtClean="0"/>
          </a:p>
        </p:txBody>
      </p:sp>
      <p:sp>
        <p:nvSpPr>
          <p:cNvPr id="3" name="Foliennummernplatzhalter 2"/>
          <p:cNvSpPr>
            <a:spLocks noGrp="1"/>
          </p:cNvSpPr>
          <p:nvPr>
            <p:ph type="sldNum" sz="quarter" idx="11"/>
          </p:nvPr>
        </p:nvSpPr>
        <p:spPr/>
        <p:txBody>
          <a:bodyPr/>
          <a:lstStyle/>
          <a:p>
            <a:fld id="{A59F32D4-B2EE-4C2D-96C4-17B5860EC4C7}" type="slidenum">
              <a:rPr lang="de-AT" smtClean="0"/>
              <a:pPr/>
              <a:t>13</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6" name="Titel 4"/>
          <p:cNvSpPr>
            <a:spLocks noGrp="1"/>
          </p:cNvSpPr>
          <p:nvPr>
            <p:ph type="title"/>
          </p:nvPr>
        </p:nvSpPr>
        <p:spPr>
          <a:xfrm>
            <a:off x="457200" y="116632"/>
            <a:ext cx="8363272" cy="1143000"/>
          </a:xfrm>
        </p:spPr>
        <p:txBody>
          <a:bodyPr/>
          <a:lstStyle/>
          <a:p>
            <a:r>
              <a:rPr lang="de-DE" i="1" dirty="0" smtClean="0"/>
              <a:t>The Future </a:t>
            </a:r>
            <a:r>
              <a:rPr lang="de-DE" i="1" dirty="0" err="1" smtClean="0"/>
              <a:t>We</a:t>
            </a:r>
            <a:r>
              <a:rPr lang="de-DE" i="1" dirty="0" smtClean="0"/>
              <a:t> Want </a:t>
            </a:r>
            <a:r>
              <a:rPr lang="de-DE" dirty="0" smtClean="0"/>
              <a:t>– </a:t>
            </a:r>
            <a:r>
              <a:rPr lang="de-DE" sz="2800" dirty="0" err="1" smtClean="0"/>
              <a:t>excerpt</a:t>
            </a:r>
            <a:r>
              <a:rPr lang="de-DE" sz="2800" dirty="0" smtClean="0"/>
              <a:t> </a:t>
            </a:r>
            <a:r>
              <a:rPr lang="de-DE" sz="2800" dirty="0" err="1" smtClean="0"/>
              <a:t>of</a:t>
            </a:r>
            <a:r>
              <a:rPr lang="de-DE" sz="2800" dirty="0" smtClean="0"/>
              <a:t> </a:t>
            </a:r>
            <a:r>
              <a:rPr lang="de-DE" sz="2800" dirty="0" err="1" smtClean="0"/>
              <a:t>important</a:t>
            </a:r>
            <a:r>
              <a:rPr lang="de-DE" sz="2800" dirty="0" smtClean="0"/>
              <a:t> </a:t>
            </a:r>
            <a:r>
              <a:rPr lang="de-DE" sz="2800" dirty="0" err="1" smtClean="0"/>
              <a:t>aspects</a:t>
            </a:r>
            <a:endParaRPr lang="de-AT" dirty="0"/>
          </a:p>
        </p:txBody>
      </p:sp>
    </p:spTree>
    <p:extLst>
      <p:ext uri="{BB962C8B-B14F-4D97-AF65-F5344CB8AC3E}">
        <p14:creationId xmlns:p14="http://schemas.microsoft.com/office/powerpoint/2010/main" val="28889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lh4.ggpht.com/-SOX6z37h-F8/ShVYFO_CrgI/AAAAAAAAHDM/-FBD2PBtTZ8/Fotolia_9747395_XS.jpg"/>
          <p:cNvPicPr>
            <a:picLocks noChangeAspect="1" noChangeArrowheads="1"/>
          </p:cNvPicPr>
          <p:nvPr/>
        </p:nvPicPr>
        <p:blipFill>
          <a:blip r:embed="rId2" cstate="print"/>
          <a:srcRect/>
          <a:stretch>
            <a:fillRect/>
          </a:stretch>
        </p:blipFill>
        <p:spPr bwMode="auto">
          <a:xfrm>
            <a:off x="6516216" y="3838184"/>
            <a:ext cx="2604034" cy="2604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Inhaltsplatzhalter 1"/>
          <p:cNvSpPr>
            <a:spLocks noGrp="1"/>
          </p:cNvSpPr>
          <p:nvPr>
            <p:ph idx="1"/>
          </p:nvPr>
        </p:nvSpPr>
        <p:spPr/>
        <p:txBody>
          <a:bodyPr>
            <a:noAutofit/>
          </a:bodyPr>
          <a:lstStyle/>
          <a:p>
            <a:pPr lvl="0">
              <a:spcBef>
                <a:spcPts val="800"/>
              </a:spcBef>
            </a:pPr>
            <a:r>
              <a:rPr lang="en-US" sz="2300" dirty="0" smtClean="0"/>
              <a:t>Development of </a:t>
            </a:r>
            <a:r>
              <a:rPr lang="en-US" sz="2300" b="1" dirty="0" smtClean="0"/>
              <a:t>„Sustainable Development Goals“</a:t>
            </a:r>
            <a:r>
              <a:rPr lang="en-US" sz="2300" dirty="0" smtClean="0"/>
              <a:t>, which will be defined until 2015 – with close participation of science and society</a:t>
            </a:r>
          </a:p>
          <a:p>
            <a:pPr lvl="0">
              <a:spcBef>
                <a:spcPts val="800"/>
              </a:spcBef>
            </a:pPr>
            <a:r>
              <a:rPr lang="en-US" sz="2300" dirty="0" smtClean="0"/>
              <a:t>Establishment of a </a:t>
            </a:r>
            <a:r>
              <a:rPr lang="en-US" sz="2300" b="1" dirty="0" smtClean="0"/>
              <a:t>“High Level Political Forum”</a:t>
            </a:r>
            <a:r>
              <a:rPr lang="en-US" sz="2300" dirty="0" smtClean="0"/>
              <a:t>, which replaces the UN Commission for Sustainable Development and puts SD at the highest political level (Economic and Social Council)</a:t>
            </a:r>
          </a:p>
          <a:p>
            <a:pPr lvl="0">
              <a:spcBef>
                <a:spcPts val="800"/>
              </a:spcBef>
            </a:pPr>
            <a:r>
              <a:rPr lang="en-US" sz="2300" dirty="0" smtClean="0"/>
              <a:t>Strengthening the </a:t>
            </a:r>
            <a:r>
              <a:rPr lang="en-US" sz="2300" b="1" dirty="0" smtClean="0"/>
              <a:t>UN Environment </a:t>
            </a:r>
            <a:r>
              <a:rPr lang="en-US" sz="2300" b="1" dirty="0" err="1" smtClean="0"/>
              <a:t>Programme</a:t>
            </a:r>
            <a:r>
              <a:rPr lang="en-US" sz="2300" b="1" dirty="0" smtClean="0"/>
              <a:t> </a:t>
            </a:r>
            <a:r>
              <a:rPr lang="en-US" sz="2300" dirty="0" smtClean="0"/>
              <a:t>(UNEP)</a:t>
            </a:r>
          </a:p>
          <a:p>
            <a:pPr lvl="0">
              <a:spcBef>
                <a:spcPts val="800"/>
              </a:spcBef>
            </a:pPr>
            <a:r>
              <a:rPr lang="en-US" sz="2300" b="1" dirty="0" smtClean="0"/>
              <a:t>Key role of science and society</a:t>
            </a:r>
            <a:r>
              <a:rPr lang="en-US" sz="2300" dirty="0" smtClean="0"/>
              <a:t>, which calls for more </a:t>
            </a:r>
            <a:r>
              <a:rPr lang="en-US" sz="2300" dirty="0" err="1" smtClean="0"/>
              <a:t>transdisciplinary</a:t>
            </a:r>
            <a:r>
              <a:rPr lang="en-US" sz="2300" dirty="0" smtClean="0"/>
              <a:t> research </a:t>
            </a:r>
          </a:p>
          <a:p>
            <a:pPr>
              <a:spcBef>
                <a:spcPts val="800"/>
              </a:spcBef>
            </a:pPr>
            <a:r>
              <a:rPr lang="de-DE" sz="2300" b="1" dirty="0"/>
              <a:t>New </a:t>
            </a:r>
            <a:r>
              <a:rPr lang="de-DE" sz="2300" b="1" dirty="0" err="1"/>
              <a:t>dialogues</a:t>
            </a:r>
            <a:r>
              <a:rPr lang="de-DE" sz="2300" b="1" dirty="0"/>
              <a:t> </a:t>
            </a:r>
            <a:r>
              <a:rPr lang="de-DE" sz="2300" dirty="0" err="1"/>
              <a:t>between</a:t>
            </a:r>
            <a:r>
              <a:rPr lang="de-DE" sz="2300" dirty="0"/>
              <a:t> </a:t>
            </a:r>
            <a:r>
              <a:rPr lang="de-DE" sz="2300" dirty="0" err="1"/>
              <a:t>science</a:t>
            </a:r>
            <a:r>
              <a:rPr lang="de-DE" sz="2300" dirty="0"/>
              <a:t>, </a:t>
            </a:r>
            <a:r>
              <a:rPr lang="de-DE" sz="2300" dirty="0" err="1"/>
              <a:t>society</a:t>
            </a:r>
            <a:r>
              <a:rPr lang="de-DE" sz="2300" dirty="0"/>
              <a:t>, </a:t>
            </a:r>
            <a:r>
              <a:rPr lang="de-DE" sz="2300" dirty="0" err="1"/>
              <a:t>economy</a:t>
            </a:r>
            <a:r>
              <a:rPr lang="de-DE" sz="2300" dirty="0"/>
              <a:t>, </a:t>
            </a:r>
            <a:r>
              <a:rPr lang="de-DE" sz="2300" dirty="0" err="1"/>
              <a:t>politics</a:t>
            </a:r>
            <a:r>
              <a:rPr lang="de-DE" sz="2300" dirty="0"/>
              <a:t>, </a:t>
            </a:r>
            <a:r>
              <a:rPr lang="de-DE" sz="2300" dirty="0" smtClean="0"/>
              <a:t>NGOs</a:t>
            </a:r>
          </a:p>
          <a:p>
            <a:pPr>
              <a:spcBef>
                <a:spcPts val="800"/>
              </a:spcBef>
            </a:pPr>
            <a:r>
              <a:rPr lang="de-DE" sz="2300" dirty="0" err="1" smtClean="0"/>
              <a:t>Draws</a:t>
            </a:r>
            <a:r>
              <a:rPr lang="de-DE" sz="2300" dirty="0" smtClean="0"/>
              <a:t> </a:t>
            </a:r>
            <a:r>
              <a:rPr lang="de-DE" sz="2300" b="1" dirty="0" smtClean="0"/>
              <a:t>global </a:t>
            </a:r>
            <a:r>
              <a:rPr lang="de-DE" sz="2300" b="1" dirty="0" err="1" smtClean="0"/>
              <a:t>attention</a:t>
            </a:r>
            <a:r>
              <a:rPr lang="de-DE" sz="2300" b="1" dirty="0" smtClean="0"/>
              <a:t> </a:t>
            </a:r>
            <a:r>
              <a:rPr lang="de-DE" sz="2300" dirty="0" err="1" smtClean="0"/>
              <a:t>to</a:t>
            </a:r>
            <a:r>
              <a:rPr lang="de-DE" sz="2300" dirty="0" smtClean="0"/>
              <a:t> </a:t>
            </a:r>
            <a:r>
              <a:rPr lang="de-DE" sz="2300" dirty="0" err="1" smtClean="0"/>
              <a:t>the</a:t>
            </a:r>
            <a:r>
              <a:rPr lang="de-DE" sz="2300" dirty="0" smtClean="0"/>
              <a:t> </a:t>
            </a:r>
            <a:r>
              <a:rPr lang="de-DE" sz="2300" dirty="0" err="1" smtClean="0"/>
              <a:t>need</a:t>
            </a:r>
            <a:r>
              <a:rPr lang="de-DE" sz="2300" dirty="0" smtClean="0"/>
              <a:t> </a:t>
            </a:r>
            <a:r>
              <a:rPr lang="de-DE" sz="2300" dirty="0" err="1" smtClean="0"/>
              <a:t>of</a:t>
            </a:r>
            <a:r>
              <a:rPr lang="de-DE" sz="2300" dirty="0" smtClean="0"/>
              <a:t> SD</a:t>
            </a:r>
            <a:endParaRPr lang="en-US" sz="2300" dirty="0" smtClean="0"/>
          </a:p>
          <a:p>
            <a:pPr lvl="0">
              <a:spcBef>
                <a:spcPts val="800"/>
              </a:spcBef>
            </a:pPr>
            <a:endParaRPr lang="en-US" sz="2300" dirty="0" smtClean="0"/>
          </a:p>
          <a:p>
            <a:pPr lvl="0">
              <a:spcBef>
                <a:spcPts val="800"/>
              </a:spcBef>
            </a:pPr>
            <a:endParaRPr lang="en-US" sz="2300" dirty="0" smtClean="0"/>
          </a:p>
          <a:p>
            <a:pPr lvl="0">
              <a:spcBef>
                <a:spcPts val="800"/>
              </a:spcBef>
            </a:pPr>
            <a:endParaRPr lang="en-US" sz="2300" dirty="0" smtClean="0"/>
          </a:p>
        </p:txBody>
      </p:sp>
      <p:sp>
        <p:nvSpPr>
          <p:cNvPr id="3" name="Foliennummernplatzhalter 2"/>
          <p:cNvSpPr>
            <a:spLocks noGrp="1"/>
          </p:cNvSpPr>
          <p:nvPr>
            <p:ph type="sldNum" sz="quarter" idx="11"/>
          </p:nvPr>
        </p:nvSpPr>
        <p:spPr/>
        <p:txBody>
          <a:bodyPr/>
          <a:lstStyle/>
          <a:p>
            <a:fld id="{A59F32D4-B2EE-4C2D-96C4-17B5860EC4C7}" type="slidenum">
              <a:rPr lang="de-AT" smtClean="0"/>
              <a:pPr/>
              <a:t>14</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err="1" smtClean="0"/>
              <a:t>Successes</a:t>
            </a:r>
            <a:r>
              <a:rPr lang="de-DE" dirty="0" smtClean="0"/>
              <a:t> &amp; positive </a:t>
            </a:r>
            <a:r>
              <a:rPr lang="de-DE" dirty="0" err="1" smtClean="0"/>
              <a:t>voices</a:t>
            </a:r>
            <a:r>
              <a:rPr lang="de-DE" dirty="0" smtClean="0"/>
              <a:t>:</a:t>
            </a:r>
            <a:endParaRPr lang="de-DE" dirty="0"/>
          </a:p>
        </p:txBody>
      </p:sp>
    </p:spTree>
    <p:extLst>
      <p:ext uri="{BB962C8B-B14F-4D97-AF65-F5344CB8AC3E}">
        <p14:creationId xmlns:p14="http://schemas.microsoft.com/office/powerpoint/2010/main" val="412722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00200"/>
            <a:ext cx="4186808" cy="4781128"/>
          </a:xfrm>
        </p:spPr>
        <p:txBody>
          <a:bodyPr>
            <a:normAutofit/>
          </a:bodyPr>
          <a:lstStyle/>
          <a:p>
            <a:r>
              <a:rPr lang="en-US" sz="2400" b="1" dirty="0" smtClean="0"/>
              <a:t>Huge meeting and travel costs </a:t>
            </a:r>
            <a:r>
              <a:rPr lang="en-US" sz="2400" dirty="0" smtClean="0"/>
              <a:t>(and CO</a:t>
            </a:r>
            <a:r>
              <a:rPr lang="en-US" sz="2400" baseline="-25000" dirty="0" smtClean="0"/>
              <a:t>2</a:t>
            </a:r>
            <a:r>
              <a:rPr lang="en-US" sz="2400" dirty="0" smtClean="0"/>
              <a:t> </a:t>
            </a:r>
            <a:r>
              <a:rPr lang="en-US" sz="2400" dirty="0" err="1" smtClean="0"/>
              <a:t>emmissions</a:t>
            </a:r>
            <a:r>
              <a:rPr lang="en-US" sz="2400" dirty="0" smtClean="0"/>
              <a:t>) for ‘nothing’</a:t>
            </a:r>
          </a:p>
          <a:p>
            <a:r>
              <a:rPr lang="en-US" sz="2400" dirty="0" smtClean="0"/>
              <a:t>Outcome document </a:t>
            </a:r>
            <a:r>
              <a:rPr lang="en-US" sz="2400" b="1" dirty="0" smtClean="0"/>
              <a:t>without concrete goals </a:t>
            </a:r>
          </a:p>
          <a:p>
            <a:r>
              <a:rPr lang="en-US" sz="2400" dirty="0" smtClean="0"/>
              <a:t>Developing countries: “Green economy as a license for developed countries to exploit further resources”</a:t>
            </a:r>
          </a:p>
          <a:p>
            <a:r>
              <a:rPr lang="en-US" sz="2400" dirty="0" smtClean="0"/>
              <a:t>Political negotiations are sobering</a:t>
            </a:r>
          </a:p>
          <a:p>
            <a:endParaRPr lang="en-US" sz="2400" dirty="0" smtClean="0"/>
          </a:p>
          <a:p>
            <a:endParaRPr lang="en-US" sz="2400" dirty="0" smtClean="0"/>
          </a:p>
          <a:p>
            <a:endParaRPr lang="en-US" sz="24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15</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smtClean="0"/>
              <a:t>Negative </a:t>
            </a:r>
            <a:r>
              <a:rPr lang="de-DE" dirty="0" err="1" smtClean="0"/>
              <a:t>voices</a:t>
            </a:r>
            <a:endParaRPr lang="de-DE" dirty="0"/>
          </a:p>
        </p:txBody>
      </p:sp>
      <p:pic>
        <p:nvPicPr>
          <p:cNvPr id="9218" name="Picture 2" descr="http://l.thumbs.canstockphoto.com/canstock6982053.jpg"/>
          <p:cNvPicPr>
            <a:picLocks noChangeAspect="1" noChangeArrowheads="1"/>
          </p:cNvPicPr>
          <p:nvPr/>
        </p:nvPicPr>
        <p:blipFill>
          <a:blip r:embed="rId2" cstate="print"/>
          <a:srcRect/>
          <a:stretch>
            <a:fillRect/>
          </a:stretch>
        </p:blipFill>
        <p:spPr bwMode="auto">
          <a:xfrm>
            <a:off x="6506294" y="620688"/>
            <a:ext cx="2026146" cy="2491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www.openscience4sustainability.at/wp-content/uploads/2012/06/IMG_9861.jpeg"/>
          <p:cNvPicPr>
            <a:picLocks noChangeAspect="1" noChangeArrowheads="1"/>
          </p:cNvPicPr>
          <p:nvPr/>
        </p:nvPicPr>
        <p:blipFill rotWithShape="1">
          <a:blip r:embed="rId3">
            <a:extLst>
              <a:ext uri="{28A0092B-C50C-407E-A947-70E740481C1C}">
                <a14:useLocalDpi xmlns:a14="http://schemas.microsoft.com/office/drawing/2010/main" val="0"/>
              </a:ext>
            </a:extLst>
          </a:blip>
          <a:srcRect l="19330" t="21598"/>
          <a:stretch/>
        </p:blipFill>
        <p:spPr bwMode="auto">
          <a:xfrm>
            <a:off x="4860032" y="3356992"/>
            <a:ext cx="4248472" cy="2843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6778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2996952"/>
            <a:ext cx="4186808" cy="3789040"/>
          </a:xfrm>
        </p:spPr>
        <p:txBody>
          <a:bodyPr>
            <a:normAutofit/>
          </a:bodyPr>
          <a:lstStyle/>
          <a:p>
            <a:pPr marL="457200" lvl="1" indent="-457200"/>
            <a:r>
              <a:rPr lang="en-US" sz="2100" dirty="0" smtClean="0"/>
              <a:t>Consumption &amp; production</a:t>
            </a:r>
          </a:p>
          <a:p>
            <a:pPr marL="457200" lvl="1" indent="-457200"/>
            <a:r>
              <a:rPr lang="en-US" sz="2100" dirty="0" smtClean="0"/>
              <a:t>Equity</a:t>
            </a:r>
          </a:p>
          <a:p>
            <a:pPr marL="457200" lvl="1" indent="-457200"/>
            <a:r>
              <a:rPr lang="en-US" sz="2100" dirty="0" smtClean="0"/>
              <a:t>Sustainable economics</a:t>
            </a:r>
          </a:p>
          <a:p>
            <a:pPr marL="457200" lvl="1" indent="-457200"/>
            <a:r>
              <a:rPr lang="en-US" sz="2100" dirty="0" smtClean="0"/>
              <a:t>Radical ecological democracy</a:t>
            </a:r>
          </a:p>
          <a:p>
            <a:pPr marL="457200" lvl="1" indent="-457200"/>
            <a:r>
              <a:rPr lang="en-US" sz="2100" dirty="0" smtClean="0"/>
              <a:t>Sustainable development governance</a:t>
            </a:r>
          </a:p>
          <a:p>
            <a:pPr marL="457200" lvl="1" indent="-457200"/>
            <a:r>
              <a:rPr lang="en-US" sz="2100" dirty="0" smtClean="0"/>
              <a:t>Rights of Mother Earth</a:t>
            </a:r>
          </a:p>
          <a:p>
            <a:pPr marL="457200" lvl="1" indent="-457200"/>
            <a:r>
              <a:rPr lang="en-US" sz="2100" dirty="0" smtClean="0"/>
              <a:t>Sustainable Development Goals</a:t>
            </a:r>
          </a:p>
          <a:p>
            <a:pPr lvl="1"/>
            <a:endParaRPr lang="en-US" sz="2100" dirty="0" smtClean="0"/>
          </a:p>
          <a:p>
            <a:endParaRPr lang="de-DE" sz="2100" dirty="0"/>
          </a:p>
          <a:p>
            <a:pPr marL="457200" lvl="1" indent="0">
              <a:buNone/>
            </a:pPr>
            <a:endParaRPr lang="de-DE" sz="21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16</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a:xfrm>
            <a:off x="457200" y="116632"/>
            <a:ext cx="8291264" cy="1143000"/>
          </a:xfrm>
        </p:spPr>
        <p:txBody>
          <a:bodyPr>
            <a:normAutofit/>
          </a:bodyPr>
          <a:lstStyle/>
          <a:p>
            <a:r>
              <a:rPr lang="de-DE" sz="3000" dirty="0" smtClean="0"/>
              <a:t>Further </a:t>
            </a:r>
            <a:r>
              <a:rPr lang="de-DE" sz="3000" dirty="0" err="1" smtClean="0"/>
              <a:t>outcomes</a:t>
            </a:r>
            <a:r>
              <a:rPr lang="de-DE" sz="3000" dirty="0" smtClean="0"/>
              <a:t>: </a:t>
            </a:r>
            <a:r>
              <a:rPr lang="de-DE" sz="3000" i="1" dirty="0" err="1" smtClean="0"/>
              <a:t>Peoples</a:t>
            </a:r>
            <a:r>
              <a:rPr lang="de-DE" sz="3000" i="1" dirty="0" smtClean="0"/>
              <a:t>‘ </a:t>
            </a:r>
            <a:r>
              <a:rPr lang="de-DE" sz="3000" i="1" dirty="0" err="1" smtClean="0"/>
              <a:t>Sustainability</a:t>
            </a:r>
            <a:r>
              <a:rPr lang="de-DE" sz="3000" i="1" dirty="0" smtClean="0"/>
              <a:t> </a:t>
            </a:r>
            <a:r>
              <a:rPr lang="de-DE" sz="3000" i="1" dirty="0" err="1" smtClean="0"/>
              <a:t>Treaties</a:t>
            </a:r>
            <a:endParaRPr lang="de-DE" sz="3000" i="1" dirty="0"/>
          </a:p>
        </p:txBody>
      </p:sp>
      <p:sp>
        <p:nvSpPr>
          <p:cNvPr id="7" name="Inhaltsplatzhalter 1"/>
          <p:cNvSpPr txBox="1">
            <a:spLocks/>
          </p:cNvSpPr>
          <p:nvPr/>
        </p:nvSpPr>
        <p:spPr>
          <a:xfrm>
            <a:off x="4211960" y="3024336"/>
            <a:ext cx="4618856" cy="4149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100" dirty="0" smtClean="0"/>
              <a:t>Environmental ESD and global responsibility</a:t>
            </a:r>
          </a:p>
          <a:p>
            <a:pPr lvl="1"/>
            <a:r>
              <a:rPr lang="en-US" sz="2100" dirty="0" smtClean="0"/>
              <a:t>Ethical and spiritual values for SD</a:t>
            </a:r>
          </a:p>
          <a:p>
            <a:pPr lvl="1"/>
            <a:r>
              <a:rPr lang="en-US" sz="2100" dirty="0" smtClean="0"/>
              <a:t>Transitioning to a Zero fossil fuel world</a:t>
            </a:r>
          </a:p>
          <a:p>
            <a:pPr lvl="1"/>
            <a:r>
              <a:rPr lang="en-US" sz="2100" dirty="0" smtClean="0"/>
              <a:t>Rights for sustainability</a:t>
            </a:r>
          </a:p>
          <a:p>
            <a:pPr lvl="1"/>
            <a:r>
              <a:rPr lang="en-US" sz="2100" dirty="0" smtClean="0"/>
              <a:t>CSR and accountability</a:t>
            </a:r>
          </a:p>
          <a:p>
            <a:pPr lvl="1"/>
            <a:r>
              <a:rPr lang="en-US" sz="2100" dirty="0" smtClean="0"/>
              <a:t>Higher Education towards SD</a:t>
            </a:r>
          </a:p>
          <a:p>
            <a:pPr lvl="1"/>
            <a:r>
              <a:rPr lang="en-US" sz="2100" dirty="0" smtClean="0"/>
              <a:t>Charter of universal responsibility </a:t>
            </a:r>
          </a:p>
        </p:txBody>
      </p:sp>
      <p:sp>
        <p:nvSpPr>
          <p:cNvPr id="6" name="Rechteck 5"/>
          <p:cNvSpPr/>
          <p:nvPr/>
        </p:nvSpPr>
        <p:spPr>
          <a:xfrm>
            <a:off x="611560" y="6156012"/>
            <a:ext cx="3852658" cy="369332"/>
          </a:xfrm>
          <a:prstGeom prst="rect">
            <a:avLst/>
          </a:prstGeom>
        </p:spPr>
        <p:txBody>
          <a:bodyPr wrap="none">
            <a:spAutoFit/>
          </a:bodyPr>
          <a:lstStyle/>
          <a:p>
            <a:r>
              <a:rPr lang="de-DE" dirty="0"/>
              <a:t>(</a:t>
            </a:r>
            <a:r>
              <a:rPr lang="de-DE" dirty="0" err="1"/>
              <a:t>see</a:t>
            </a:r>
            <a:r>
              <a:rPr lang="de-DE" dirty="0"/>
              <a:t>: </a:t>
            </a:r>
            <a:r>
              <a:rPr lang="de-DE" dirty="0">
                <a:hlinkClick r:id="rId2"/>
              </a:rPr>
              <a:t>http://sustainabilitytreaties.org/</a:t>
            </a:r>
            <a:r>
              <a:rPr lang="de-DE" dirty="0"/>
              <a:t>) </a:t>
            </a:r>
          </a:p>
        </p:txBody>
      </p:sp>
      <p:sp>
        <p:nvSpPr>
          <p:cNvPr id="8" name="Rechteck 7"/>
          <p:cNvSpPr/>
          <p:nvPr/>
        </p:nvSpPr>
        <p:spPr>
          <a:xfrm>
            <a:off x="323528" y="2607295"/>
            <a:ext cx="6336704" cy="461665"/>
          </a:xfrm>
          <a:prstGeom prst="rect">
            <a:avLst/>
          </a:prstGeom>
        </p:spPr>
        <p:txBody>
          <a:bodyPr wrap="square">
            <a:spAutoFit/>
          </a:bodyPr>
          <a:lstStyle/>
          <a:p>
            <a:pPr lvl="1" indent="-457200"/>
            <a:r>
              <a:rPr lang="en-US" sz="2300" b="1" dirty="0"/>
              <a:t>14 treaties – developed by major groups:</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0731" y="2420888"/>
            <a:ext cx="3703269" cy="648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feld 8"/>
          <p:cNvSpPr txBox="1"/>
          <p:nvPr/>
        </p:nvSpPr>
        <p:spPr>
          <a:xfrm>
            <a:off x="467544" y="1556792"/>
            <a:ext cx="8208912" cy="769441"/>
          </a:xfrm>
          <a:prstGeom prst="rect">
            <a:avLst/>
          </a:prstGeom>
          <a:noFill/>
        </p:spPr>
        <p:txBody>
          <a:bodyPr wrap="square" rtlCol="0">
            <a:spAutoFit/>
          </a:bodyPr>
          <a:lstStyle/>
          <a:p>
            <a:r>
              <a:rPr lang="en-GB" sz="2200" dirty="0" smtClean="0"/>
              <a:t>Civil society initiates own dialogues to influence policy, defines own objectives, establishes new co-operations, …</a:t>
            </a:r>
            <a:endParaRPr lang="en-GB" sz="2200" dirty="0"/>
          </a:p>
        </p:txBody>
      </p:sp>
    </p:spTree>
    <p:extLst>
      <p:ext uri="{BB962C8B-B14F-4D97-AF65-F5344CB8AC3E}">
        <p14:creationId xmlns:p14="http://schemas.microsoft.com/office/powerpoint/2010/main" val="36838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en-GB" sz="2400" b="1" dirty="0" smtClean="0"/>
              <a:t>Peoples’ Sustainability Treaty on Higher Education</a:t>
            </a:r>
          </a:p>
          <a:p>
            <a:r>
              <a:rPr lang="en-GB" sz="2000" dirty="0" smtClean="0"/>
              <a:t>Lead by COPERNICUS Alliance; developed by 25 HE agencies, organisations, associations and student groups</a:t>
            </a:r>
          </a:p>
          <a:p>
            <a:r>
              <a:rPr lang="en-GB" sz="2000" dirty="0" smtClean="0"/>
              <a:t>Those signing the treaty </a:t>
            </a:r>
            <a:r>
              <a:rPr lang="en-GB" sz="2000" dirty="0"/>
              <a:t>are committing to contribute towards societies that are fair, participatory, future facing and peaceful and able to restore the integrity of Earth’s ecological systems, as well as promote human development in an equitable and inclusive manner. </a:t>
            </a:r>
            <a:endParaRPr lang="en-GB" sz="2000" dirty="0" smtClean="0"/>
          </a:p>
          <a:p>
            <a:pPr lvl="1"/>
            <a:r>
              <a:rPr lang="en-GB" sz="2000" dirty="0" smtClean="0"/>
              <a:t>They commit to change at five levels: cultural, campus, curriculum, community engagement, connecting the system</a:t>
            </a:r>
          </a:p>
          <a:p>
            <a:pPr lvl="1"/>
            <a:r>
              <a:rPr lang="en-GB" sz="2000" dirty="0" smtClean="0"/>
              <a:t>They commit to implement immediate actions (- mid 2013), short-term actions (2012-2015), medium-term actions (2016-2025) and long-term actions </a:t>
            </a:r>
            <a:r>
              <a:rPr lang="en-GB" sz="2000" smtClean="0"/>
              <a:t>(post 2026)</a:t>
            </a:r>
            <a:endParaRPr lang="en-GB" sz="2000" dirty="0" smtClean="0"/>
          </a:p>
          <a:p>
            <a:pPr lvl="1"/>
            <a:endParaRPr lang="en-GB" sz="2000" dirty="0"/>
          </a:p>
          <a:p>
            <a:pPr lvl="1"/>
            <a:endParaRPr lang="en-GB" sz="2000" dirty="0" smtClean="0"/>
          </a:p>
          <a:p>
            <a:pPr lvl="1"/>
            <a:endParaRPr lang="en-GB" sz="2000" dirty="0" smtClean="0"/>
          </a:p>
          <a:p>
            <a:pPr lvl="1"/>
            <a:endParaRPr lang="en-GB" sz="20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17</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normAutofit/>
          </a:bodyPr>
          <a:lstStyle/>
          <a:p>
            <a:r>
              <a:rPr lang="de-DE" sz="3000" dirty="0"/>
              <a:t>Further </a:t>
            </a:r>
            <a:r>
              <a:rPr lang="de-DE" sz="3000" dirty="0" err="1"/>
              <a:t>outcomes</a:t>
            </a:r>
            <a:r>
              <a:rPr lang="de-DE" sz="3000" dirty="0"/>
              <a:t>: </a:t>
            </a:r>
            <a:r>
              <a:rPr lang="de-DE" sz="3000" i="1" dirty="0" err="1"/>
              <a:t>Peoples</a:t>
            </a:r>
            <a:r>
              <a:rPr lang="de-DE" sz="3000" i="1" dirty="0"/>
              <a:t>‘ </a:t>
            </a:r>
            <a:r>
              <a:rPr lang="de-DE" sz="3000" i="1" dirty="0" err="1"/>
              <a:t>Sustainability</a:t>
            </a:r>
            <a:r>
              <a:rPr lang="de-DE" sz="3000" i="1" dirty="0"/>
              <a:t> </a:t>
            </a:r>
            <a:r>
              <a:rPr lang="de-DE" sz="3000" i="1" dirty="0" err="1"/>
              <a:t>Treaties</a:t>
            </a:r>
            <a:endParaRPr lang="en-GB" sz="3000" dirty="0"/>
          </a:p>
        </p:txBody>
      </p:sp>
    </p:spTree>
    <p:extLst>
      <p:ext uri="{BB962C8B-B14F-4D97-AF65-F5344CB8AC3E}">
        <p14:creationId xmlns:p14="http://schemas.microsoft.com/office/powerpoint/2010/main" val="1182606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A59F32D4-B2EE-4C2D-96C4-17B5860EC4C7}" type="slidenum">
              <a:rPr lang="de-AT" smtClean="0"/>
              <a:pPr/>
              <a:t>18</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err="1" smtClean="0"/>
              <a:t>Austria‘s</a:t>
            </a:r>
            <a:r>
              <a:rPr lang="de-DE" dirty="0" smtClean="0"/>
              <a:t> </a:t>
            </a:r>
            <a:r>
              <a:rPr lang="de-DE" dirty="0" err="1" smtClean="0"/>
              <a:t>contribution</a:t>
            </a:r>
            <a:r>
              <a:rPr lang="de-DE" dirty="0" smtClean="0"/>
              <a:t> </a:t>
            </a:r>
            <a:r>
              <a:rPr lang="de-DE" dirty="0" err="1" smtClean="0"/>
              <a:t>to</a:t>
            </a:r>
            <a:r>
              <a:rPr lang="de-DE" dirty="0" smtClean="0"/>
              <a:t> Rio+20</a:t>
            </a:r>
            <a:endParaRPr lang="de-DE"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51720" y="2878269"/>
            <a:ext cx="4404455" cy="354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95536" y="1556792"/>
            <a:ext cx="4752528" cy="1631216"/>
          </a:xfrm>
          <a:prstGeom prst="rect">
            <a:avLst/>
          </a:prstGeom>
          <a:noFill/>
        </p:spPr>
        <p:txBody>
          <a:bodyPr wrap="square" rtlCol="0">
            <a:spAutoFit/>
          </a:bodyPr>
          <a:lstStyle/>
          <a:p>
            <a:r>
              <a:rPr lang="en-US" sz="2000" dirty="0" smtClean="0"/>
              <a:t>Austria missed to </a:t>
            </a:r>
            <a:r>
              <a:rPr lang="en-US" sz="2000" dirty="0" err="1" smtClean="0"/>
              <a:t>organise</a:t>
            </a:r>
            <a:r>
              <a:rPr lang="en-US" sz="2000" dirty="0" smtClean="0"/>
              <a:t> side events and meetings as lead partner but was present by giving statements to various events, esp. in the field of research, higher education and RCEs.</a:t>
            </a:r>
            <a:endParaRPr lang="en-US" sz="2000" dirty="0"/>
          </a:p>
        </p:txBody>
      </p:sp>
      <p:pic>
        <p:nvPicPr>
          <p:cNvPr id="1026" name="Picture 2" descr="http://www.openscience4sustainability.at/wp-content/uploads/2012/06/ausrian-se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52736"/>
            <a:ext cx="2444536" cy="3275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62524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en-US" sz="2400" dirty="0" smtClean="0"/>
              <a:t>Austrian official delegation: app. 20 people</a:t>
            </a:r>
          </a:p>
          <a:p>
            <a:pPr lvl="1"/>
            <a:r>
              <a:rPr lang="en-US" sz="2200" dirty="0" smtClean="0"/>
              <a:t>From: </a:t>
            </a:r>
            <a:r>
              <a:rPr lang="en-US" sz="2200" dirty="0"/>
              <a:t>Austrian Federal Ministry for Science and </a:t>
            </a:r>
            <a:r>
              <a:rPr lang="en-US" sz="2200" dirty="0" smtClean="0"/>
              <a:t>Research (</a:t>
            </a:r>
            <a:r>
              <a:rPr lang="en-US" sz="2200" dirty="0"/>
              <a:t>r. Clemens Mader (</a:t>
            </a:r>
            <a:r>
              <a:rPr lang="en-US" sz="2200" dirty="0" err="1"/>
              <a:t>Leuphana</a:t>
            </a:r>
            <a:r>
              <a:rPr lang="en-US" sz="2200" dirty="0"/>
              <a:t> University Luneburg, RCE Graz-Styria) and Philipp </a:t>
            </a:r>
            <a:r>
              <a:rPr lang="en-US" sz="2200" dirty="0" err="1"/>
              <a:t>Schöffmann</a:t>
            </a:r>
            <a:r>
              <a:rPr lang="en-US" sz="2200" dirty="0"/>
              <a:t> (RCE Vienna</a:t>
            </a:r>
            <a:r>
              <a:rPr lang="en-US" sz="2200" dirty="0" smtClean="0"/>
              <a:t>))</a:t>
            </a:r>
          </a:p>
          <a:p>
            <a:pPr lvl="1"/>
            <a:r>
              <a:rPr lang="en-US" sz="2200" dirty="0" smtClean="0"/>
              <a:t>Austrian Federal </a:t>
            </a:r>
            <a:r>
              <a:rPr lang="en-US" sz="2200" dirty="0"/>
              <a:t>Ministry of Agriculture, Forestry, Environment and Water </a:t>
            </a:r>
            <a:r>
              <a:rPr lang="en-US" sz="2200" dirty="0" smtClean="0"/>
              <a:t>Management</a:t>
            </a:r>
          </a:p>
          <a:p>
            <a:pPr lvl="1"/>
            <a:r>
              <a:rPr lang="en-US" sz="2200" dirty="0" smtClean="0"/>
              <a:t>Austrian Foreign Ministry</a:t>
            </a:r>
          </a:p>
          <a:p>
            <a:pPr lvl="1"/>
            <a:r>
              <a:rPr lang="en-US" sz="2200" dirty="0" smtClean="0"/>
              <a:t>Political parties (Green party)</a:t>
            </a:r>
          </a:p>
          <a:p>
            <a:pPr lvl="1"/>
            <a:r>
              <a:rPr lang="en-US" sz="2200" dirty="0" smtClean="0"/>
              <a:t>Youth representative</a:t>
            </a:r>
          </a:p>
          <a:p>
            <a:r>
              <a:rPr lang="en-US" sz="2400" dirty="0" smtClean="0"/>
              <a:t>Highest </a:t>
            </a:r>
            <a:r>
              <a:rPr lang="en-US" sz="2400" dirty="0"/>
              <a:t>representative: Wolfgang </a:t>
            </a:r>
            <a:r>
              <a:rPr lang="en-US" sz="2400" dirty="0" err="1"/>
              <a:t>Waldner</a:t>
            </a:r>
            <a:r>
              <a:rPr lang="en-US" sz="2400" dirty="0"/>
              <a:t> (State Secretary of Foreign Affairs) </a:t>
            </a:r>
            <a:r>
              <a:rPr lang="en-US" sz="2400" i="1" dirty="0">
                <a:cs typeface="Calibri"/>
              </a:rPr>
              <a:t>→  no ministers </a:t>
            </a:r>
            <a:r>
              <a:rPr lang="en-US" sz="2200" dirty="0">
                <a:cs typeface="Calibri"/>
              </a:rPr>
              <a:t>(</a:t>
            </a:r>
            <a:r>
              <a:rPr lang="de-DE" sz="2200" dirty="0"/>
              <a:t>Nikolaus Berlakovich, Minister </a:t>
            </a:r>
            <a:r>
              <a:rPr lang="de-DE" sz="2200" dirty="0" err="1"/>
              <a:t>for</a:t>
            </a:r>
            <a:r>
              <a:rPr lang="de-DE" sz="2200" dirty="0"/>
              <a:t> </a:t>
            </a:r>
            <a:r>
              <a:rPr lang="de-DE" sz="2200" dirty="0" err="1"/>
              <a:t>the</a:t>
            </a:r>
            <a:r>
              <a:rPr lang="de-DE" sz="2200" dirty="0"/>
              <a:t> Environment, </a:t>
            </a:r>
            <a:r>
              <a:rPr lang="en-US" sz="2200" dirty="0" smtClean="0"/>
              <a:t>canceled his participation at short notice)</a:t>
            </a:r>
          </a:p>
          <a:p>
            <a:r>
              <a:rPr lang="en-US" sz="2400" dirty="0" smtClean="0"/>
              <a:t>Coordinator of the delegation: </a:t>
            </a:r>
            <a:r>
              <a:rPr lang="en-US" sz="2400" dirty="0" err="1" smtClean="0"/>
              <a:t>Elfriede</a:t>
            </a:r>
            <a:r>
              <a:rPr lang="en-US" sz="2400" dirty="0" smtClean="0"/>
              <a:t>-Anna More (Federal </a:t>
            </a:r>
            <a:r>
              <a:rPr lang="en-US" sz="2400" dirty="0"/>
              <a:t>Ministry of Agriculture, Forestry, Environment and Water </a:t>
            </a:r>
            <a:r>
              <a:rPr lang="en-US" sz="2400" dirty="0" smtClean="0"/>
              <a:t>Management)</a:t>
            </a:r>
          </a:p>
        </p:txBody>
      </p:sp>
      <p:sp>
        <p:nvSpPr>
          <p:cNvPr id="3" name="Foliennummernplatzhalter 2"/>
          <p:cNvSpPr>
            <a:spLocks noGrp="1"/>
          </p:cNvSpPr>
          <p:nvPr>
            <p:ph type="sldNum" sz="quarter" idx="11"/>
          </p:nvPr>
        </p:nvSpPr>
        <p:spPr/>
        <p:txBody>
          <a:bodyPr/>
          <a:lstStyle/>
          <a:p>
            <a:fld id="{A59F32D4-B2EE-4C2D-96C4-17B5860EC4C7}" type="slidenum">
              <a:rPr lang="de-AT" smtClean="0"/>
              <a:pPr/>
              <a:t>19</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err="1" smtClean="0"/>
              <a:t>Austria‘s</a:t>
            </a:r>
            <a:r>
              <a:rPr lang="de-DE" dirty="0" smtClean="0"/>
              <a:t> </a:t>
            </a:r>
            <a:r>
              <a:rPr lang="de-DE" dirty="0" err="1" smtClean="0"/>
              <a:t>official</a:t>
            </a:r>
            <a:r>
              <a:rPr lang="de-DE" dirty="0" smtClean="0"/>
              <a:t> </a:t>
            </a:r>
            <a:r>
              <a:rPr lang="de-DE" dirty="0" err="1" smtClean="0"/>
              <a:t>delegation</a:t>
            </a:r>
            <a:r>
              <a:rPr lang="de-DE" dirty="0" smtClean="0"/>
              <a:t> in Rio</a:t>
            </a:r>
            <a:endParaRPr lang="de-DE" dirty="0"/>
          </a:p>
        </p:txBody>
      </p:sp>
    </p:spTree>
    <p:extLst>
      <p:ext uri="{BB962C8B-B14F-4D97-AF65-F5344CB8AC3E}">
        <p14:creationId xmlns:p14="http://schemas.microsoft.com/office/powerpoint/2010/main" val="39894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600200"/>
            <a:ext cx="6336704" cy="2980928"/>
          </a:xfrm>
        </p:spPr>
        <p:txBody>
          <a:bodyPr>
            <a:noAutofit/>
          </a:bodyPr>
          <a:lstStyle/>
          <a:p>
            <a:r>
              <a:rPr lang="en-US" sz="2400" dirty="0" smtClean="0"/>
              <a:t>UN Conference on SD: June 20-22, 2012, in Rio de Janeiro</a:t>
            </a:r>
          </a:p>
          <a:p>
            <a:r>
              <a:rPr lang="en-US" sz="2400" dirty="0" smtClean="0"/>
              <a:t>Approx. 50 000 participants (conference + side events)</a:t>
            </a:r>
          </a:p>
          <a:p>
            <a:r>
              <a:rPr lang="en-US" sz="2400" dirty="0" smtClean="0">
                <a:hlinkClick r:id="rId2"/>
              </a:rPr>
              <a:t>www.uncsd2012.org/rio20/</a:t>
            </a:r>
            <a:r>
              <a:rPr lang="en-US" sz="2400" dirty="0" smtClean="0"/>
              <a:t> </a:t>
            </a:r>
          </a:p>
          <a:p>
            <a:endParaRPr lang="en-US" sz="2400" dirty="0" smtClean="0"/>
          </a:p>
          <a:p>
            <a:r>
              <a:rPr lang="en-US" sz="2400" b="1" u="sng" dirty="0" smtClean="0"/>
              <a:t>Focus on two themes:</a:t>
            </a:r>
          </a:p>
          <a:p>
            <a:pPr lvl="1"/>
            <a:r>
              <a:rPr lang="en-US" b="1" dirty="0"/>
              <a:t>green economy </a:t>
            </a:r>
            <a:r>
              <a:rPr lang="en-US" dirty="0"/>
              <a:t>in the context of </a:t>
            </a:r>
            <a:r>
              <a:rPr lang="en-US" dirty="0" smtClean="0"/>
              <a:t/>
            </a:r>
            <a:br>
              <a:rPr lang="en-US" dirty="0" smtClean="0"/>
            </a:br>
            <a:r>
              <a:rPr lang="en-US" dirty="0" smtClean="0"/>
              <a:t>poverty eradication</a:t>
            </a:r>
          </a:p>
          <a:p>
            <a:pPr lvl="1"/>
            <a:r>
              <a:rPr lang="en-US" b="1" dirty="0"/>
              <a:t>institutional framework for sustainable </a:t>
            </a:r>
            <a:r>
              <a:rPr lang="en-US" b="1" dirty="0" smtClean="0"/>
              <a:t>development</a:t>
            </a:r>
            <a:r>
              <a:rPr lang="de-DE" dirty="0"/>
              <a:t>	</a:t>
            </a:r>
          </a:p>
          <a:p>
            <a:endParaRPr lang="en-US" sz="2400" b="1" u="sng" dirty="0" smtClean="0"/>
          </a:p>
          <a:p>
            <a:pPr marL="0" indent="0">
              <a:buNone/>
            </a:pPr>
            <a:r>
              <a:rPr lang="en-US" sz="2400" b="1" dirty="0" smtClean="0"/>
              <a:t>	</a:t>
            </a:r>
            <a:endParaRPr lang="de-DE" sz="2400" dirty="0" smtClean="0"/>
          </a:p>
          <a:p>
            <a:endParaRPr lang="en-US" sz="24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2</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pic>
        <p:nvPicPr>
          <p:cNvPr id="1026" name="Picture 2" descr="http://www.openscience4sustainability.at/wp-content/uploads/2012/05/Rio+20Logo11-e133897712133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6299" y="97970"/>
            <a:ext cx="3483893" cy="1179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openscience4sustainability.at/wp-content/uploads/2012/06/futu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6" t="11689" b="13773"/>
          <a:stretch/>
        </p:blipFill>
        <p:spPr bwMode="auto">
          <a:xfrm>
            <a:off x="5358746" y="3068960"/>
            <a:ext cx="3692560" cy="2082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5267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00200"/>
            <a:ext cx="4762872" cy="4781128"/>
          </a:xfrm>
        </p:spPr>
        <p:txBody>
          <a:bodyPr/>
          <a:lstStyle/>
          <a:p>
            <a:r>
              <a:rPr lang="de-AT" dirty="0" err="1" smtClean="0">
                <a:solidFill>
                  <a:srgbClr val="000000"/>
                </a:solidFill>
              </a:rPr>
              <a:t>Important</a:t>
            </a:r>
            <a:r>
              <a:rPr lang="de-AT" dirty="0" smtClean="0">
                <a:solidFill>
                  <a:srgbClr val="000000"/>
                </a:solidFill>
              </a:rPr>
              <a:t> </a:t>
            </a:r>
            <a:r>
              <a:rPr lang="de-AT" dirty="0" err="1" smtClean="0">
                <a:solidFill>
                  <a:srgbClr val="000000"/>
                </a:solidFill>
              </a:rPr>
              <a:t>thematic</a:t>
            </a:r>
            <a:r>
              <a:rPr lang="de-AT" dirty="0" smtClean="0">
                <a:solidFill>
                  <a:srgbClr val="000000"/>
                </a:solidFill>
              </a:rPr>
              <a:t> </a:t>
            </a:r>
            <a:r>
              <a:rPr lang="de-AT" dirty="0" err="1" smtClean="0">
                <a:solidFill>
                  <a:srgbClr val="000000"/>
                </a:solidFill>
              </a:rPr>
              <a:t>areas</a:t>
            </a:r>
            <a:r>
              <a:rPr lang="de-AT" dirty="0" smtClean="0">
                <a:solidFill>
                  <a:srgbClr val="000000"/>
                </a:solidFill>
              </a:rPr>
              <a:t>: </a:t>
            </a:r>
          </a:p>
          <a:p>
            <a:pPr lvl="1"/>
            <a:r>
              <a:rPr lang="de-AT" dirty="0" smtClean="0">
                <a:solidFill>
                  <a:srgbClr val="000000"/>
                </a:solidFill>
              </a:rPr>
              <a:t>Mountains </a:t>
            </a:r>
            <a:r>
              <a:rPr lang="de-AT" dirty="0" err="1" smtClean="0">
                <a:solidFill>
                  <a:srgbClr val="000000"/>
                </a:solidFill>
              </a:rPr>
              <a:t>and</a:t>
            </a:r>
            <a:r>
              <a:rPr lang="de-AT" dirty="0" smtClean="0">
                <a:solidFill>
                  <a:srgbClr val="000000"/>
                </a:solidFill>
              </a:rPr>
              <a:t> </a:t>
            </a:r>
            <a:r>
              <a:rPr lang="de-AT" dirty="0" err="1" smtClean="0">
                <a:solidFill>
                  <a:srgbClr val="000000"/>
                </a:solidFill>
              </a:rPr>
              <a:t>the</a:t>
            </a:r>
            <a:r>
              <a:rPr lang="de-AT" dirty="0" smtClean="0">
                <a:solidFill>
                  <a:srgbClr val="000000"/>
                </a:solidFill>
              </a:rPr>
              <a:t> Alps </a:t>
            </a:r>
            <a:r>
              <a:rPr lang="de-AT" dirty="0" err="1" smtClean="0">
                <a:solidFill>
                  <a:srgbClr val="000000"/>
                </a:solidFill>
              </a:rPr>
              <a:t>region</a:t>
            </a:r>
            <a:endParaRPr lang="de-AT" dirty="0" smtClean="0">
              <a:solidFill>
                <a:srgbClr val="000000"/>
              </a:solidFill>
            </a:endParaRPr>
          </a:p>
          <a:p>
            <a:pPr lvl="1"/>
            <a:r>
              <a:rPr lang="de-AT" dirty="0" err="1" smtClean="0">
                <a:solidFill>
                  <a:srgbClr val="000000"/>
                </a:solidFill>
              </a:rPr>
              <a:t>Water</a:t>
            </a:r>
            <a:r>
              <a:rPr lang="de-AT" dirty="0" smtClean="0">
                <a:solidFill>
                  <a:srgbClr val="000000"/>
                </a:solidFill>
              </a:rPr>
              <a:t>	</a:t>
            </a:r>
          </a:p>
          <a:p>
            <a:pPr lvl="1"/>
            <a:endParaRPr lang="de-AT" dirty="0" smtClean="0">
              <a:solidFill>
                <a:srgbClr val="000000"/>
              </a:solidFill>
            </a:endParaRPr>
          </a:p>
          <a:p>
            <a:endParaRPr lang="de-AT" dirty="0" smtClean="0">
              <a:solidFill>
                <a:srgbClr val="000000"/>
              </a:solidFill>
            </a:endParaRPr>
          </a:p>
          <a:p>
            <a:endParaRPr lang="de-AT" dirty="0">
              <a:solidFill>
                <a:srgbClr val="000000"/>
              </a:solidFill>
            </a:endParaRPr>
          </a:p>
          <a:p>
            <a:endParaRPr lang="de-AT" dirty="0">
              <a:solidFill>
                <a:srgbClr val="000000"/>
              </a:solidFill>
            </a:endParaRPr>
          </a:p>
          <a:p>
            <a:r>
              <a:rPr lang="de-AT" dirty="0" err="1" smtClean="0">
                <a:solidFill>
                  <a:srgbClr val="000000"/>
                </a:solidFill>
              </a:rPr>
              <a:t>Mrs.</a:t>
            </a:r>
            <a:r>
              <a:rPr lang="de-AT" dirty="0" smtClean="0">
                <a:solidFill>
                  <a:srgbClr val="000000"/>
                </a:solidFill>
              </a:rPr>
              <a:t> More: </a:t>
            </a:r>
            <a:r>
              <a:rPr lang="de-AT" dirty="0" err="1">
                <a:solidFill>
                  <a:srgbClr val="000000"/>
                </a:solidFill>
              </a:rPr>
              <a:t>d</a:t>
            </a:r>
            <a:r>
              <a:rPr lang="de-AT" dirty="0" err="1" smtClean="0">
                <a:solidFill>
                  <a:srgbClr val="000000"/>
                </a:solidFill>
              </a:rPr>
              <a:t>iscussion</a:t>
            </a:r>
            <a:r>
              <a:rPr lang="de-AT" dirty="0" smtClean="0">
                <a:solidFill>
                  <a:srgbClr val="000000"/>
                </a:solidFill>
              </a:rPr>
              <a:t> </a:t>
            </a:r>
            <a:r>
              <a:rPr lang="de-AT" dirty="0" err="1" smtClean="0">
                <a:solidFill>
                  <a:srgbClr val="000000"/>
                </a:solidFill>
              </a:rPr>
              <a:t>chair</a:t>
            </a:r>
            <a:r>
              <a:rPr lang="de-AT" dirty="0" smtClean="0">
                <a:solidFill>
                  <a:srgbClr val="000000"/>
                </a:solidFill>
              </a:rPr>
              <a:t> </a:t>
            </a:r>
            <a:r>
              <a:rPr lang="de-AT" dirty="0" err="1" smtClean="0">
                <a:solidFill>
                  <a:srgbClr val="000000"/>
                </a:solidFill>
              </a:rPr>
              <a:t>within</a:t>
            </a:r>
            <a:r>
              <a:rPr lang="de-AT" dirty="0" smtClean="0">
                <a:solidFill>
                  <a:srgbClr val="000000"/>
                </a:solidFill>
              </a:rPr>
              <a:t> </a:t>
            </a:r>
            <a:r>
              <a:rPr lang="de-AT" dirty="0" err="1" smtClean="0">
                <a:solidFill>
                  <a:srgbClr val="000000"/>
                </a:solidFill>
              </a:rPr>
              <a:t>the</a:t>
            </a:r>
            <a:r>
              <a:rPr lang="de-AT" dirty="0" smtClean="0">
                <a:solidFill>
                  <a:srgbClr val="000000"/>
                </a:solidFill>
              </a:rPr>
              <a:t> EU </a:t>
            </a:r>
            <a:r>
              <a:rPr lang="de-AT" dirty="0" err="1" smtClean="0">
                <a:solidFill>
                  <a:srgbClr val="000000"/>
                </a:solidFill>
              </a:rPr>
              <a:t>for</a:t>
            </a:r>
            <a:r>
              <a:rPr lang="de-AT" dirty="0" smtClean="0">
                <a:solidFill>
                  <a:srgbClr val="000000"/>
                </a:solidFill>
              </a:rPr>
              <a:t> </a:t>
            </a:r>
            <a:r>
              <a:rPr lang="de-AT" dirty="0" err="1" smtClean="0">
                <a:solidFill>
                  <a:srgbClr val="000000"/>
                </a:solidFill>
              </a:rPr>
              <a:t>mountains</a:t>
            </a:r>
            <a:r>
              <a:rPr lang="de-AT" dirty="0" smtClean="0">
                <a:solidFill>
                  <a:srgbClr val="000000"/>
                </a:solidFill>
              </a:rPr>
              <a:t> </a:t>
            </a:r>
            <a:r>
              <a:rPr lang="de-AT" dirty="0" err="1" smtClean="0">
                <a:solidFill>
                  <a:srgbClr val="000000"/>
                </a:solidFill>
              </a:rPr>
              <a:t>and</a:t>
            </a:r>
            <a:r>
              <a:rPr lang="de-AT" dirty="0" smtClean="0">
                <a:solidFill>
                  <a:srgbClr val="000000"/>
                </a:solidFill>
              </a:rPr>
              <a:t> </a:t>
            </a:r>
            <a:r>
              <a:rPr lang="de-AT" dirty="0" err="1" smtClean="0">
                <a:solidFill>
                  <a:srgbClr val="000000"/>
                </a:solidFill>
              </a:rPr>
              <a:t>oceans</a:t>
            </a:r>
            <a:r>
              <a:rPr lang="de-AT" dirty="0" smtClean="0">
                <a:solidFill>
                  <a:srgbClr val="000000"/>
                </a:solidFill>
              </a:rPr>
              <a:t> &amp; </a:t>
            </a:r>
            <a:r>
              <a:rPr lang="de-AT" dirty="0" err="1" smtClean="0">
                <a:solidFill>
                  <a:srgbClr val="000000"/>
                </a:solidFill>
              </a:rPr>
              <a:t>seas</a:t>
            </a:r>
            <a:endParaRPr lang="de-AT" dirty="0">
              <a:solidFill>
                <a:srgbClr val="000000"/>
              </a:solidFill>
            </a:endParaRPr>
          </a:p>
        </p:txBody>
      </p:sp>
      <p:sp>
        <p:nvSpPr>
          <p:cNvPr id="3" name="Foliennummernplatzhalter 2"/>
          <p:cNvSpPr>
            <a:spLocks noGrp="1"/>
          </p:cNvSpPr>
          <p:nvPr>
            <p:ph type="sldNum" sz="quarter" idx="11"/>
          </p:nvPr>
        </p:nvSpPr>
        <p:spPr/>
        <p:txBody>
          <a:bodyPr/>
          <a:lstStyle/>
          <a:p>
            <a:fld id="{A59F32D4-B2EE-4C2D-96C4-17B5860EC4C7}" type="slidenum">
              <a:rPr lang="de-AT" smtClean="0"/>
              <a:pPr/>
              <a:t>20</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AT" dirty="0" smtClean="0"/>
              <a:t>Austria in Rio</a:t>
            </a:r>
            <a:endParaRPr lang="de-AT" dirty="0"/>
          </a:p>
        </p:txBody>
      </p:sp>
      <p:pic>
        <p:nvPicPr>
          <p:cNvPr id="6" name="Bild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1700808"/>
            <a:ext cx="3383360" cy="253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Bild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2924944"/>
            <a:ext cx="2952328" cy="1677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785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600200"/>
            <a:ext cx="8424936" cy="4781128"/>
          </a:xfrm>
        </p:spPr>
        <p:txBody>
          <a:bodyPr>
            <a:normAutofit fontScale="85000" lnSpcReduction="10000"/>
          </a:bodyPr>
          <a:lstStyle/>
          <a:p>
            <a:pPr marL="0" indent="0">
              <a:buNone/>
            </a:pPr>
            <a:r>
              <a:rPr lang="en-US" sz="2700" b="1" dirty="0"/>
              <a:t>Aiming higher, unlocking tertiary education's potential for </a:t>
            </a:r>
            <a:r>
              <a:rPr lang="en-US" sz="2700" b="1" dirty="0" smtClean="0"/>
              <a:t>SD</a:t>
            </a:r>
          </a:p>
          <a:p>
            <a:pPr lvl="1"/>
            <a:r>
              <a:rPr lang="en-US" sz="2200" dirty="0" err="1" smtClean="0"/>
              <a:t>Organised</a:t>
            </a:r>
            <a:r>
              <a:rPr lang="en-US" sz="2200" dirty="0" smtClean="0"/>
              <a:t> by university networks, e.g. </a:t>
            </a:r>
            <a:r>
              <a:rPr lang="en-US" sz="2200" dirty="0"/>
              <a:t>Australasian Campuses Towards </a:t>
            </a:r>
            <a:r>
              <a:rPr lang="en-US" sz="2200" dirty="0" smtClean="0"/>
              <a:t>Sustainability, COPERNICUS Alliance, AASHE (</a:t>
            </a:r>
            <a:r>
              <a:rPr lang="en-US" sz="2200" dirty="0"/>
              <a:t>Association for the Advancement of Sustainability in Higher </a:t>
            </a:r>
            <a:r>
              <a:rPr lang="en-US" sz="2200" dirty="0" smtClean="0"/>
              <a:t>Education), GUNI (</a:t>
            </a:r>
            <a:r>
              <a:rPr lang="en-US" sz="2200" dirty="0"/>
              <a:t>Global University Network for </a:t>
            </a:r>
            <a:r>
              <a:rPr lang="en-US" sz="2200" dirty="0" smtClean="0"/>
              <a:t>Innovation), </a:t>
            </a:r>
            <a:r>
              <a:rPr lang="en-US" sz="2200" dirty="0" err="1" smtClean="0"/>
              <a:t>ProSPER.Net</a:t>
            </a:r>
            <a:r>
              <a:rPr lang="en-US" sz="2200" dirty="0" smtClean="0"/>
              <a:t>, etc.</a:t>
            </a:r>
          </a:p>
          <a:p>
            <a:pPr lvl="1"/>
            <a:endParaRPr lang="en-US" sz="2000" dirty="0" smtClean="0"/>
          </a:p>
          <a:p>
            <a:r>
              <a:rPr lang="en-US" sz="2400" b="1" dirty="0" smtClean="0"/>
              <a:t>Austria’s statements:</a:t>
            </a:r>
            <a:endParaRPr lang="en-US" sz="2400" b="1" dirty="0"/>
          </a:p>
          <a:p>
            <a:pPr lvl="1"/>
            <a:r>
              <a:rPr lang="en-US" sz="2200" dirty="0" smtClean="0"/>
              <a:t>Importance of UN Decade on ESD (2008: Austrian strategy for ESD, national service office for UNDESD, RCEs, Sustainability Award by ministries)</a:t>
            </a:r>
          </a:p>
          <a:p>
            <a:pPr lvl="1"/>
            <a:r>
              <a:rPr lang="en-US" sz="2200" dirty="0" smtClean="0"/>
              <a:t>Importance of transdisciplinary research and education (funding activities: e.g. Sparkling Science, </a:t>
            </a:r>
            <a:r>
              <a:rPr lang="en-US" sz="2200" dirty="0" err="1" smtClean="0"/>
              <a:t>sust</a:t>
            </a:r>
            <a:r>
              <a:rPr lang="en-US" sz="2200" dirty="0" smtClean="0"/>
              <a:t>. oriented td PhD </a:t>
            </a:r>
            <a:r>
              <a:rPr lang="en-US" sz="2200" dirty="0" err="1" smtClean="0"/>
              <a:t>programme</a:t>
            </a:r>
            <a:r>
              <a:rPr lang="en-US" sz="2200" dirty="0" smtClean="0"/>
              <a:t>, student </a:t>
            </a:r>
            <a:r>
              <a:rPr lang="en-US" sz="2200" dirty="0" err="1" smtClean="0"/>
              <a:t>organisations</a:t>
            </a:r>
            <a:r>
              <a:rPr lang="en-US" sz="2200" dirty="0" smtClean="0"/>
              <a:t>)</a:t>
            </a:r>
          </a:p>
          <a:p>
            <a:pPr lvl="1"/>
            <a:r>
              <a:rPr lang="en-GB" sz="2200" dirty="0"/>
              <a:t>Importance of innovative sustainability assessment and appraisal initiatives for Higher Education</a:t>
            </a:r>
            <a:r>
              <a:rPr lang="de-DE" sz="2200" dirty="0"/>
              <a:t> </a:t>
            </a:r>
            <a:r>
              <a:rPr lang="de-DE" sz="2200" dirty="0" smtClean="0"/>
              <a:t>(i.e. AISHE, </a:t>
            </a:r>
            <a:r>
              <a:rPr lang="de-DE" sz="2200" dirty="0" err="1" smtClean="0"/>
              <a:t>cooperation</a:t>
            </a:r>
            <a:r>
              <a:rPr lang="de-DE" sz="2200" dirty="0" smtClean="0"/>
              <a:t> </a:t>
            </a:r>
            <a:r>
              <a:rPr lang="de-DE" sz="2200" dirty="0" err="1" smtClean="0"/>
              <a:t>with</a:t>
            </a:r>
            <a:r>
              <a:rPr lang="de-DE" sz="2200" dirty="0" smtClean="0"/>
              <a:t> COPERNICUS Alliance </a:t>
            </a:r>
            <a:r>
              <a:rPr lang="de-DE" sz="2200" dirty="0" err="1" smtClean="0"/>
              <a:t>and</a:t>
            </a:r>
            <a:r>
              <a:rPr lang="de-DE" sz="2200" dirty="0" smtClean="0"/>
              <a:t> UNU)</a:t>
            </a:r>
          </a:p>
          <a:p>
            <a:pPr lvl="1"/>
            <a:r>
              <a:rPr lang="en-GB" sz="2200" dirty="0" smtClean="0"/>
              <a:t>Open </a:t>
            </a:r>
            <a:r>
              <a:rPr lang="en-GB" sz="2200" dirty="0"/>
              <a:t>Science for Sustainability</a:t>
            </a:r>
            <a:r>
              <a:rPr lang="de-DE" sz="2200" dirty="0"/>
              <a:t> </a:t>
            </a:r>
            <a:r>
              <a:rPr lang="de-DE" sz="2200" dirty="0" smtClean="0"/>
              <a:t>(online </a:t>
            </a:r>
            <a:r>
              <a:rPr lang="de-DE" sz="2200" dirty="0" err="1" smtClean="0"/>
              <a:t>information</a:t>
            </a:r>
            <a:r>
              <a:rPr lang="de-DE" sz="2200" dirty="0" smtClean="0"/>
              <a:t> </a:t>
            </a:r>
            <a:r>
              <a:rPr lang="de-DE" sz="2200" dirty="0" err="1" smtClean="0"/>
              <a:t>and</a:t>
            </a:r>
            <a:r>
              <a:rPr lang="de-DE" sz="2200" dirty="0" smtClean="0"/>
              <a:t> </a:t>
            </a:r>
            <a:r>
              <a:rPr lang="de-DE" sz="2200" dirty="0" err="1" smtClean="0"/>
              <a:t>exchange</a:t>
            </a:r>
            <a:r>
              <a:rPr lang="de-DE" sz="2200" dirty="0" smtClean="0"/>
              <a:t> </a:t>
            </a:r>
            <a:r>
              <a:rPr lang="de-DE" sz="2200" dirty="0" err="1" smtClean="0"/>
              <a:t>platform</a:t>
            </a:r>
            <a:r>
              <a:rPr lang="de-DE" sz="2200" dirty="0" smtClean="0"/>
              <a:t>)</a:t>
            </a:r>
          </a:p>
          <a:p>
            <a:pPr lvl="1"/>
            <a:endParaRPr lang="en-US" sz="2200" dirty="0" smtClean="0"/>
          </a:p>
        </p:txBody>
      </p:sp>
      <p:sp>
        <p:nvSpPr>
          <p:cNvPr id="3" name="Foliennummernplatzhalter 2"/>
          <p:cNvSpPr>
            <a:spLocks noGrp="1"/>
          </p:cNvSpPr>
          <p:nvPr>
            <p:ph type="sldNum" sz="quarter" idx="11"/>
          </p:nvPr>
        </p:nvSpPr>
        <p:spPr/>
        <p:txBody>
          <a:bodyPr/>
          <a:lstStyle/>
          <a:p>
            <a:fld id="{A59F32D4-B2EE-4C2D-96C4-17B5860EC4C7}" type="slidenum">
              <a:rPr lang="de-AT" smtClean="0"/>
              <a:pPr/>
              <a:t>21</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smtClean="0"/>
              <a:t>Side </a:t>
            </a:r>
            <a:r>
              <a:rPr lang="de-DE" dirty="0" err="1" smtClean="0"/>
              <a:t>events</a:t>
            </a:r>
            <a:r>
              <a:rPr lang="de-DE" dirty="0" smtClean="0"/>
              <a:t> </a:t>
            </a:r>
            <a:r>
              <a:rPr lang="de-DE" dirty="0" err="1" smtClean="0"/>
              <a:t>with</a:t>
            </a:r>
            <a:r>
              <a:rPr lang="de-DE" dirty="0" smtClean="0"/>
              <a:t> Austrian </a:t>
            </a:r>
            <a:r>
              <a:rPr lang="de-DE" dirty="0" err="1" smtClean="0"/>
              <a:t>participation</a:t>
            </a:r>
            <a:endParaRPr lang="de-DE" dirty="0"/>
          </a:p>
        </p:txBody>
      </p:sp>
    </p:spTree>
    <p:extLst>
      <p:ext uri="{BB962C8B-B14F-4D97-AF65-F5344CB8AC3E}">
        <p14:creationId xmlns:p14="http://schemas.microsoft.com/office/powerpoint/2010/main" val="37879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UNU side event: </a:t>
            </a:r>
            <a:r>
              <a:rPr lang="en-US" b="1" dirty="0" smtClean="0"/>
              <a:t>Multi-stakeholder Learning towards Green Society</a:t>
            </a:r>
            <a:endParaRPr lang="en-US" b="1" dirty="0"/>
          </a:p>
          <a:p>
            <a:pPr lvl="1"/>
            <a:r>
              <a:rPr lang="en-US" dirty="0" smtClean="0"/>
              <a:t>By RCEs, COPERNICUS Alliance, UNIDO, UNDP</a:t>
            </a:r>
          </a:p>
          <a:p>
            <a:pPr lvl="1"/>
            <a:r>
              <a:rPr lang="en-US" dirty="0" smtClean="0"/>
              <a:t>With the aim to contribute to a better understanding of the role of multi-stakeholder initiatives; and explore potential global-local partnerships</a:t>
            </a:r>
            <a:endParaRPr lang="de-DE"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22</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smtClean="0"/>
              <a:t>Side </a:t>
            </a:r>
            <a:r>
              <a:rPr lang="de-DE" dirty="0" err="1" smtClean="0"/>
              <a:t>events</a:t>
            </a:r>
            <a:r>
              <a:rPr lang="de-DE" dirty="0" smtClean="0"/>
              <a:t> </a:t>
            </a:r>
            <a:r>
              <a:rPr lang="de-DE" dirty="0" err="1" smtClean="0"/>
              <a:t>with</a:t>
            </a:r>
            <a:r>
              <a:rPr lang="de-DE" dirty="0" smtClean="0"/>
              <a:t> Austrian </a:t>
            </a:r>
            <a:r>
              <a:rPr lang="de-DE" dirty="0" err="1" smtClean="0"/>
              <a:t>participation</a:t>
            </a:r>
            <a:endParaRPr lang="de-DE" dirty="0"/>
          </a:p>
        </p:txBody>
      </p:sp>
    </p:spTree>
    <p:extLst>
      <p:ext uri="{BB962C8B-B14F-4D97-AF65-F5344CB8AC3E}">
        <p14:creationId xmlns:p14="http://schemas.microsoft.com/office/powerpoint/2010/main" val="2405003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buNone/>
            </a:pPr>
            <a:r>
              <a:rPr lang="de-DE" sz="2000" dirty="0" smtClean="0"/>
              <a:t>Austrian Federal </a:t>
            </a:r>
            <a:r>
              <a:rPr lang="de-DE" sz="2000" dirty="0" err="1" smtClean="0"/>
              <a:t>Ministry</a:t>
            </a:r>
            <a:r>
              <a:rPr lang="de-DE" sz="2000" dirty="0" smtClean="0"/>
              <a:t> </a:t>
            </a:r>
            <a:r>
              <a:rPr lang="de-DE" sz="2000" dirty="0" err="1" smtClean="0"/>
              <a:t>for</a:t>
            </a:r>
            <a:r>
              <a:rPr lang="de-DE" sz="2000" dirty="0" smtClean="0"/>
              <a:t> Science </a:t>
            </a:r>
            <a:r>
              <a:rPr lang="de-DE" sz="2000" dirty="0" err="1" smtClean="0"/>
              <a:t>and</a:t>
            </a:r>
            <a:r>
              <a:rPr lang="de-DE" sz="2000" dirty="0" smtClean="0"/>
              <a:t> Research: Open Science 4 </a:t>
            </a:r>
            <a:r>
              <a:rPr lang="de-DE" sz="2000" dirty="0" err="1" smtClean="0"/>
              <a:t>Sustainability</a:t>
            </a:r>
            <a:r>
              <a:rPr lang="de-DE" sz="2000" dirty="0" smtClean="0"/>
              <a:t>, </a:t>
            </a:r>
            <a:r>
              <a:rPr lang="de-DE" sz="2000" dirty="0" smtClean="0">
                <a:hlinkClick r:id="rId2"/>
              </a:rPr>
              <a:t>www.openscience4sustainability.at</a:t>
            </a:r>
            <a:endParaRPr lang="de-DE" sz="2000" dirty="0" smtClean="0"/>
          </a:p>
          <a:p>
            <a:pPr>
              <a:buNone/>
            </a:pPr>
            <a:endParaRPr lang="de-DE" sz="2000" dirty="0" smtClean="0"/>
          </a:p>
          <a:p>
            <a:pPr>
              <a:buNone/>
            </a:pPr>
            <a:r>
              <a:rPr lang="de-DE" sz="2000" dirty="0" smtClean="0"/>
              <a:t>UN Conference </a:t>
            </a:r>
            <a:r>
              <a:rPr lang="de-DE" sz="2000" dirty="0" err="1" smtClean="0"/>
              <a:t>for</a:t>
            </a:r>
            <a:r>
              <a:rPr lang="de-DE" sz="2000" dirty="0" smtClean="0"/>
              <a:t> SD (</a:t>
            </a:r>
            <a:r>
              <a:rPr lang="de-DE" sz="2000" dirty="0" err="1" smtClean="0"/>
              <a:t>official</a:t>
            </a:r>
            <a:r>
              <a:rPr lang="de-DE" sz="2000" dirty="0" smtClean="0"/>
              <a:t> </a:t>
            </a:r>
            <a:r>
              <a:rPr lang="de-DE" sz="2000" dirty="0" err="1" smtClean="0"/>
              <a:t>website</a:t>
            </a:r>
            <a:r>
              <a:rPr lang="de-DE" sz="2000" dirty="0" smtClean="0"/>
              <a:t> Rio+20), </a:t>
            </a:r>
            <a:r>
              <a:rPr lang="de-DE" sz="2000" dirty="0" smtClean="0">
                <a:hlinkClick r:id="rId3"/>
              </a:rPr>
              <a:t>www.uncsd2012.org/</a:t>
            </a:r>
            <a:r>
              <a:rPr lang="de-DE" sz="2000" dirty="0" smtClean="0"/>
              <a:t> </a:t>
            </a:r>
          </a:p>
          <a:p>
            <a:pPr>
              <a:buNone/>
            </a:pPr>
            <a:endParaRPr lang="de-DE" sz="2000" dirty="0" smtClean="0"/>
          </a:p>
          <a:p>
            <a:pPr>
              <a:buNone/>
            </a:pPr>
            <a:r>
              <a:rPr lang="de-DE" sz="2000" dirty="0" err="1" smtClean="0"/>
              <a:t>Twitter</a:t>
            </a:r>
            <a:r>
              <a:rPr lang="de-DE" sz="2000" dirty="0" smtClean="0"/>
              <a:t> </a:t>
            </a:r>
            <a:r>
              <a:rPr lang="de-DE" sz="2000" dirty="0" err="1" smtClean="0"/>
              <a:t>account</a:t>
            </a:r>
            <a:r>
              <a:rPr lang="de-DE" sz="2000" dirty="0" smtClean="0"/>
              <a:t> </a:t>
            </a:r>
            <a:r>
              <a:rPr lang="de-DE" sz="2000" dirty="0" err="1" smtClean="0"/>
              <a:t>by</a:t>
            </a:r>
            <a:r>
              <a:rPr lang="de-DE" sz="2000" dirty="0" smtClean="0"/>
              <a:t> Clemens Mader, </a:t>
            </a:r>
            <a:r>
              <a:rPr lang="de-DE" sz="2000" dirty="0" smtClean="0">
                <a:hlinkClick r:id="rId4"/>
              </a:rPr>
              <a:t>https://twitter.com/CMader_Sustnews</a:t>
            </a:r>
            <a:r>
              <a:rPr lang="de-DE" sz="2000" dirty="0" smtClean="0"/>
              <a:t>, </a:t>
            </a:r>
            <a:r>
              <a:rPr lang="de-DE" sz="2000" dirty="0" err="1" smtClean="0"/>
              <a:t>and</a:t>
            </a:r>
            <a:r>
              <a:rPr lang="de-DE" sz="2000" dirty="0" smtClean="0"/>
              <a:t> personal </a:t>
            </a:r>
            <a:r>
              <a:rPr lang="de-DE" sz="2000" dirty="0" err="1" smtClean="0"/>
              <a:t>conversations</a:t>
            </a:r>
            <a:endParaRPr lang="de-DE" sz="2000" dirty="0" smtClean="0"/>
          </a:p>
          <a:p>
            <a:pPr>
              <a:buNone/>
            </a:pPr>
            <a:endParaRPr lang="de-DE" sz="2000" dirty="0" smtClean="0"/>
          </a:p>
          <a:p>
            <a:pPr>
              <a:buNone/>
            </a:pPr>
            <a:r>
              <a:rPr lang="de-DE" sz="2000" dirty="0" err="1" smtClean="0"/>
              <a:t>Peoples</a:t>
            </a:r>
            <a:r>
              <a:rPr lang="de-DE" sz="2000" dirty="0" smtClean="0"/>
              <a:t>‘ </a:t>
            </a:r>
            <a:r>
              <a:rPr lang="de-DE" sz="2000" dirty="0" err="1" smtClean="0"/>
              <a:t>Sustainability</a:t>
            </a:r>
            <a:r>
              <a:rPr lang="de-DE" sz="2000" dirty="0" smtClean="0"/>
              <a:t> </a:t>
            </a:r>
            <a:r>
              <a:rPr lang="de-DE" sz="2000" dirty="0" err="1" smtClean="0"/>
              <a:t>Treaties</a:t>
            </a:r>
            <a:r>
              <a:rPr lang="de-DE" sz="2000" dirty="0" smtClean="0"/>
              <a:t>: </a:t>
            </a:r>
            <a:r>
              <a:rPr lang="de-DE" sz="2000" dirty="0" smtClean="0">
                <a:hlinkClick r:id="rId5"/>
              </a:rPr>
              <a:t>http://sustainabilitytreaties.org</a:t>
            </a:r>
            <a:endParaRPr lang="de-DE" sz="2000" dirty="0" smtClean="0"/>
          </a:p>
          <a:p>
            <a:endParaRPr lang="de-DE" sz="2000" dirty="0" smtClean="0"/>
          </a:p>
        </p:txBody>
      </p:sp>
      <p:sp>
        <p:nvSpPr>
          <p:cNvPr id="3" name="Foliennummernplatzhalter 2"/>
          <p:cNvSpPr>
            <a:spLocks noGrp="1"/>
          </p:cNvSpPr>
          <p:nvPr>
            <p:ph type="sldNum" sz="quarter" idx="11"/>
          </p:nvPr>
        </p:nvSpPr>
        <p:spPr/>
        <p:txBody>
          <a:bodyPr/>
          <a:lstStyle/>
          <a:p>
            <a:fld id="{A59F32D4-B2EE-4C2D-96C4-17B5860EC4C7}" type="slidenum">
              <a:rPr lang="de-AT" smtClean="0"/>
              <a:pPr/>
              <a:t>23</a:t>
            </a:fld>
            <a:endParaRPr lang="de-AT" dirty="0"/>
          </a:p>
        </p:txBody>
      </p:sp>
      <p:sp>
        <p:nvSpPr>
          <p:cNvPr id="4" name="Fußzeilenplatzhalter 3"/>
          <p:cNvSpPr>
            <a:spLocks noGrp="1"/>
          </p:cNvSpPr>
          <p:nvPr>
            <p:ph type="ftr" sz="quarter" idx="12"/>
          </p:nvPr>
        </p:nvSpPr>
        <p:spPr/>
        <p:txBody>
          <a:bodyPr/>
          <a:lstStyle/>
          <a:p>
            <a:r>
              <a:rPr lang="de-AT"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smtClean="0"/>
              <a:t>References</a:t>
            </a:r>
            <a:endParaRPr lang="de-DE" dirty="0"/>
          </a:p>
        </p:txBody>
      </p:sp>
    </p:spTree>
    <p:extLst>
      <p:ext uri="{BB962C8B-B14F-4D97-AF65-F5344CB8AC3E}">
        <p14:creationId xmlns:p14="http://schemas.microsoft.com/office/powerpoint/2010/main" val="403374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A59F32D4-B2EE-4C2D-96C4-17B5860EC4C7}" type="slidenum">
              <a:rPr lang="de-AT" smtClean="0"/>
              <a:pPr/>
              <a:t>3</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smtClean="0"/>
              <a:t>1. Green </a:t>
            </a:r>
            <a:r>
              <a:rPr lang="de-DE" dirty="0" err="1" smtClean="0"/>
              <a:t>economy</a:t>
            </a:r>
            <a:endParaRPr lang="de-DE" dirty="0"/>
          </a:p>
        </p:txBody>
      </p:sp>
      <p:sp>
        <p:nvSpPr>
          <p:cNvPr id="6" name="Rechteck 5"/>
          <p:cNvSpPr/>
          <p:nvPr/>
        </p:nvSpPr>
        <p:spPr>
          <a:xfrm>
            <a:off x="1835696" y="3621792"/>
            <a:ext cx="6048672" cy="2831544"/>
          </a:xfrm>
          <a:prstGeom prst="rect">
            <a:avLst/>
          </a:prstGeom>
        </p:spPr>
        <p:txBody>
          <a:bodyPr wrap="square">
            <a:spAutoFit/>
          </a:bodyPr>
          <a:lstStyle/>
          <a:p>
            <a:pPr lvl="1"/>
            <a:r>
              <a:rPr lang="en-US" sz="2400" b="1" dirty="0"/>
              <a:t>7 </a:t>
            </a:r>
            <a:r>
              <a:rPr lang="en-US" sz="2400" b="1" dirty="0" err="1"/>
              <a:t>prioritised</a:t>
            </a:r>
            <a:r>
              <a:rPr lang="en-US" sz="2400" b="1" dirty="0"/>
              <a:t> subareas:</a:t>
            </a:r>
          </a:p>
          <a:p>
            <a:pPr marL="790575" lvl="2" indent="-342900">
              <a:spcBef>
                <a:spcPts val="0"/>
              </a:spcBef>
              <a:buFont typeface="Symbol" pitchFamily="18" charset="2"/>
              <a:buChar char="-"/>
            </a:pPr>
            <a:r>
              <a:rPr lang="en-US" sz="2200" dirty="0" smtClean="0"/>
              <a:t>Decent jobs</a:t>
            </a:r>
            <a:r>
              <a:rPr lang="en-US" sz="2200" dirty="0"/>
              <a:t>	</a:t>
            </a:r>
          </a:p>
          <a:p>
            <a:pPr marL="790575" lvl="2" indent="-342900">
              <a:spcBef>
                <a:spcPts val="0"/>
              </a:spcBef>
              <a:buFont typeface="Symbol" pitchFamily="18" charset="2"/>
              <a:buChar char="-"/>
            </a:pPr>
            <a:r>
              <a:rPr lang="en-US" sz="2200" dirty="0"/>
              <a:t>Energy		</a:t>
            </a:r>
          </a:p>
          <a:p>
            <a:pPr marL="790575" lvl="2" indent="-342900">
              <a:spcBef>
                <a:spcPts val="0"/>
              </a:spcBef>
              <a:buFont typeface="Symbol" pitchFamily="18" charset="2"/>
              <a:buChar char="-"/>
            </a:pPr>
            <a:r>
              <a:rPr lang="en-US" sz="2200" dirty="0"/>
              <a:t>Sustainable cities	</a:t>
            </a:r>
          </a:p>
          <a:p>
            <a:pPr marL="790575" lvl="2" indent="-342900">
              <a:spcBef>
                <a:spcPts val="0"/>
              </a:spcBef>
              <a:buFont typeface="Symbol" pitchFamily="18" charset="2"/>
              <a:buChar char="-"/>
            </a:pPr>
            <a:r>
              <a:rPr lang="en-US" sz="2200" dirty="0"/>
              <a:t>Food security </a:t>
            </a:r>
            <a:r>
              <a:rPr lang="en-US" sz="2200" dirty="0" smtClean="0"/>
              <a:t>&amp; sustainable </a:t>
            </a:r>
            <a:r>
              <a:rPr lang="en-US" sz="2200" dirty="0"/>
              <a:t>agriculture	</a:t>
            </a:r>
          </a:p>
          <a:p>
            <a:pPr marL="790575" lvl="2" indent="-342900">
              <a:spcBef>
                <a:spcPts val="0"/>
              </a:spcBef>
              <a:buFont typeface="Symbol" pitchFamily="18" charset="2"/>
              <a:buChar char="-"/>
            </a:pPr>
            <a:r>
              <a:rPr lang="en-US" sz="2200" dirty="0" smtClean="0"/>
              <a:t>Water</a:t>
            </a:r>
          </a:p>
          <a:p>
            <a:pPr marL="790575" lvl="2" indent="-342900">
              <a:spcBef>
                <a:spcPts val="0"/>
              </a:spcBef>
              <a:buFont typeface="Symbol" pitchFamily="18" charset="2"/>
              <a:buChar char="-"/>
            </a:pPr>
            <a:r>
              <a:rPr lang="en-US" sz="2200" dirty="0" smtClean="0"/>
              <a:t>Oceans</a:t>
            </a:r>
            <a:endParaRPr lang="en-US" sz="2200" dirty="0"/>
          </a:p>
          <a:p>
            <a:pPr marL="790575" lvl="2" indent="-342900">
              <a:spcBef>
                <a:spcPts val="0"/>
              </a:spcBef>
              <a:buFont typeface="Symbol" pitchFamily="18" charset="2"/>
              <a:buChar char="-"/>
            </a:pPr>
            <a:r>
              <a:rPr lang="en-US" sz="2200" dirty="0"/>
              <a:t>Disaster </a:t>
            </a:r>
            <a:r>
              <a:rPr lang="en-US" sz="2200" dirty="0" smtClean="0"/>
              <a:t>readiness </a:t>
            </a:r>
            <a:endParaRPr lang="de-DE" sz="2200" dirty="0"/>
          </a:p>
        </p:txBody>
      </p:sp>
      <p:sp>
        <p:nvSpPr>
          <p:cNvPr id="7" name="Textfeld 6"/>
          <p:cNvSpPr txBox="1"/>
          <p:nvPr/>
        </p:nvSpPr>
        <p:spPr>
          <a:xfrm>
            <a:off x="395536" y="1556792"/>
            <a:ext cx="8280920" cy="1938992"/>
          </a:xfrm>
          <a:prstGeom prst="rect">
            <a:avLst/>
          </a:prstGeom>
          <a:noFill/>
        </p:spPr>
        <p:txBody>
          <a:bodyPr wrap="square" rtlCol="0">
            <a:spAutoFit/>
          </a:bodyPr>
          <a:lstStyle/>
          <a:p>
            <a:r>
              <a:rPr lang="en-GB" sz="2400" b="1" dirty="0" smtClean="0"/>
              <a:t>Goals:</a:t>
            </a:r>
          </a:p>
          <a:p>
            <a:pPr marL="342900" indent="-342900">
              <a:buFont typeface="Symbol" pitchFamily="18" charset="2"/>
              <a:buChar char="-"/>
            </a:pPr>
            <a:r>
              <a:rPr lang="en-GB" sz="2400" dirty="0" smtClean="0"/>
              <a:t>Improving the living conditions of people</a:t>
            </a:r>
          </a:p>
          <a:p>
            <a:pPr marL="342900" indent="-342900">
              <a:buFont typeface="Symbol" pitchFamily="18" charset="2"/>
              <a:buChar char="-"/>
            </a:pPr>
            <a:r>
              <a:rPr lang="en-GB" sz="2400" dirty="0" smtClean="0"/>
              <a:t>Ensuring social equity</a:t>
            </a:r>
          </a:p>
          <a:p>
            <a:pPr marL="342900" indent="-342900">
              <a:buFont typeface="Symbol" pitchFamily="18" charset="2"/>
              <a:buChar char="-"/>
            </a:pPr>
            <a:r>
              <a:rPr lang="en-GB" sz="2400" dirty="0" smtClean="0"/>
              <a:t>Minimising environmental risks</a:t>
            </a:r>
          </a:p>
          <a:p>
            <a:pPr marL="342900" indent="-342900">
              <a:buFont typeface="Symbol" pitchFamily="18" charset="2"/>
              <a:buChar char="-"/>
            </a:pPr>
            <a:r>
              <a:rPr lang="en-GB" sz="2400" dirty="0" smtClean="0"/>
              <a:t>Fostering biodiversity</a:t>
            </a:r>
          </a:p>
        </p:txBody>
      </p:sp>
      <p:pic>
        <p:nvPicPr>
          <p:cNvPr id="102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64289" y="2411315"/>
            <a:ext cx="1666934" cy="4020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6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16224"/>
            <a:ext cx="8229600" cy="4781128"/>
          </a:xfrm>
        </p:spPr>
        <p:txBody>
          <a:bodyPr/>
          <a:lstStyle/>
          <a:p>
            <a:pPr marL="0" indent="0">
              <a:buNone/>
            </a:pPr>
            <a:r>
              <a:rPr lang="en-US" b="1" dirty="0" smtClean="0"/>
              <a:t>Objectives:</a:t>
            </a:r>
          </a:p>
          <a:p>
            <a:pPr>
              <a:buFont typeface="Symbol" pitchFamily="18" charset="2"/>
              <a:buChar char="-"/>
            </a:pPr>
            <a:r>
              <a:rPr lang="en-US" sz="2400" dirty="0" smtClean="0"/>
              <a:t>enhancing UNEP</a:t>
            </a:r>
          </a:p>
          <a:p>
            <a:pPr>
              <a:buFont typeface="Symbol" pitchFamily="18" charset="2"/>
              <a:buChar char="-"/>
            </a:pPr>
            <a:r>
              <a:rPr lang="en-US" sz="2400" dirty="0" smtClean="0"/>
              <a:t>establishing </a:t>
            </a:r>
            <a:r>
              <a:rPr lang="en-US" sz="2400" dirty="0"/>
              <a:t>a new umbrella </a:t>
            </a:r>
            <a:endParaRPr lang="en-US" sz="2400" dirty="0" smtClean="0"/>
          </a:p>
          <a:p>
            <a:pPr marL="0" indent="0">
              <a:spcBef>
                <a:spcPts val="0"/>
              </a:spcBef>
              <a:buNone/>
            </a:pPr>
            <a:r>
              <a:rPr lang="en-US" sz="2400" dirty="0"/>
              <a:t> </a:t>
            </a:r>
            <a:r>
              <a:rPr lang="en-US" sz="2400" dirty="0" smtClean="0"/>
              <a:t>    organization </a:t>
            </a:r>
            <a:r>
              <a:rPr lang="en-US" sz="2400" dirty="0"/>
              <a:t>for sustainable </a:t>
            </a:r>
            <a:r>
              <a:rPr lang="en-US" sz="2400" dirty="0" smtClean="0"/>
              <a:t>development;</a:t>
            </a:r>
          </a:p>
          <a:p>
            <a:pPr>
              <a:buFont typeface="Symbol" pitchFamily="18" charset="2"/>
              <a:buChar char="-"/>
            </a:pPr>
            <a:r>
              <a:rPr lang="en-US" sz="2400" dirty="0" smtClean="0"/>
              <a:t>creating </a:t>
            </a:r>
            <a:r>
              <a:rPr lang="en-US" sz="2400" dirty="0"/>
              <a:t>a specialized agency such as a </a:t>
            </a:r>
            <a:endParaRPr lang="en-US" sz="2400" dirty="0" smtClean="0"/>
          </a:p>
          <a:p>
            <a:pPr marL="0" indent="0">
              <a:spcBef>
                <a:spcPts val="0"/>
              </a:spcBef>
              <a:buNone/>
            </a:pPr>
            <a:r>
              <a:rPr lang="en-US" sz="2400" dirty="0"/>
              <a:t> </a:t>
            </a:r>
            <a:r>
              <a:rPr lang="en-US" sz="2400" dirty="0" smtClean="0"/>
              <a:t>    world </a:t>
            </a:r>
            <a:r>
              <a:rPr lang="en-US" sz="2400" dirty="0"/>
              <a:t>environment </a:t>
            </a:r>
            <a:r>
              <a:rPr lang="en-US" sz="2400" dirty="0" smtClean="0"/>
              <a:t>organization;</a:t>
            </a:r>
          </a:p>
          <a:p>
            <a:pPr>
              <a:buFont typeface="Symbol" pitchFamily="18" charset="2"/>
              <a:buChar char="-"/>
            </a:pPr>
            <a:r>
              <a:rPr lang="en-US" sz="2400" dirty="0" smtClean="0"/>
              <a:t>introducing </a:t>
            </a:r>
            <a:r>
              <a:rPr lang="en-US" sz="2400" dirty="0"/>
              <a:t>possible reforms to ECOSOC and the CSD; </a:t>
            </a:r>
            <a:r>
              <a:rPr lang="en-US" sz="2400" dirty="0" smtClean="0"/>
              <a:t>and</a:t>
            </a:r>
          </a:p>
          <a:p>
            <a:pPr>
              <a:buFont typeface="Symbol" pitchFamily="18" charset="2"/>
              <a:buChar char="-"/>
            </a:pPr>
            <a:r>
              <a:rPr lang="en-US" sz="2400" dirty="0" smtClean="0"/>
              <a:t>enhanced </a:t>
            </a:r>
            <a:r>
              <a:rPr lang="en-US" sz="2400" dirty="0"/>
              <a:t>institutional reforms and streamlining of present structures.</a:t>
            </a:r>
            <a:endParaRPr lang="de-DE" sz="2400"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4</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a:xfrm>
            <a:off x="179512" y="116632"/>
            <a:ext cx="8834164" cy="1143000"/>
          </a:xfrm>
        </p:spPr>
        <p:txBody>
          <a:bodyPr>
            <a:normAutofit/>
          </a:bodyPr>
          <a:lstStyle/>
          <a:p>
            <a:r>
              <a:rPr lang="de-DE" sz="2800" dirty="0" smtClean="0"/>
              <a:t>2. </a:t>
            </a:r>
            <a:r>
              <a:rPr lang="de-DE" sz="2800" dirty="0" err="1" smtClean="0"/>
              <a:t>Institutional</a:t>
            </a:r>
            <a:r>
              <a:rPr lang="de-DE" sz="2800" dirty="0" smtClean="0"/>
              <a:t> </a:t>
            </a:r>
            <a:r>
              <a:rPr lang="de-DE" sz="2800" dirty="0" err="1"/>
              <a:t>framework</a:t>
            </a:r>
            <a:r>
              <a:rPr lang="de-DE" sz="2800" dirty="0"/>
              <a:t> </a:t>
            </a:r>
            <a:r>
              <a:rPr lang="de-DE" sz="2800" dirty="0" err="1"/>
              <a:t>for</a:t>
            </a:r>
            <a:r>
              <a:rPr lang="de-DE" sz="2800" dirty="0"/>
              <a:t> </a:t>
            </a:r>
            <a:r>
              <a:rPr lang="de-DE" sz="2800" dirty="0" err="1"/>
              <a:t>sustainable</a:t>
            </a:r>
            <a:r>
              <a:rPr lang="de-DE" sz="2800" dirty="0"/>
              <a:t> </a:t>
            </a:r>
            <a:r>
              <a:rPr lang="de-DE" sz="2800" dirty="0" err="1" smtClean="0"/>
              <a:t>development</a:t>
            </a:r>
            <a:endParaRPr lang="de-DE" sz="2800" dirty="0"/>
          </a:p>
        </p:txBody>
      </p:sp>
      <p:pic>
        <p:nvPicPr>
          <p:cNvPr id="6" name="Picture 2" descr="http://www.uncsd2012.org/content/images/image18_24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56176" y="1484784"/>
            <a:ext cx="285750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08241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bgerundetes Rechteck 22"/>
          <p:cNvSpPr/>
          <p:nvPr/>
        </p:nvSpPr>
        <p:spPr>
          <a:xfrm>
            <a:off x="6264183" y="5156209"/>
            <a:ext cx="2477991" cy="1081103"/>
          </a:xfrm>
          <a:prstGeom prst="roundRect">
            <a:avLst>
              <a:gd name="adj" fmla="val 27897"/>
            </a:avLst>
          </a:prstGeom>
          <a:solidFill>
            <a:srgbClr val="FFFFFF">
              <a:alpha val="67843"/>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6264184" y="3923370"/>
            <a:ext cx="2477991" cy="816681"/>
          </a:xfrm>
          <a:prstGeom prst="roundRect">
            <a:avLst>
              <a:gd name="adj" fmla="val 27897"/>
            </a:avLst>
          </a:prstGeom>
          <a:solidFill>
            <a:srgbClr val="FFFFFF">
              <a:alpha val="67843"/>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4054218" y="1772815"/>
            <a:ext cx="2282282" cy="820688"/>
          </a:xfrm>
          <a:prstGeom prst="roundRect">
            <a:avLst>
              <a:gd name="adj" fmla="val 27897"/>
            </a:avLst>
          </a:prstGeom>
          <a:solidFill>
            <a:srgbClr val="FFFFFF">
              <a:alpha val="67843"/>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345050" y="2053442"/>
            <a:ext cx="2664296" cy="1080121"/>
          </a:xfrm>
          <a:prstGeom prst="roundRect">
            <a:avLst>
              <a:gd name="adj" fmla="val 27897"/>
            </a:avLst>
          </a:prstGeom>
          <a:solidFill>
            <a:srgbClr val="FFFFFF">
              <a:alpha val="67843"/>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3491880" y="3296951"/>
            <a:ext cx="2448272" cy="996146"/>
          </a:xfrm>
          <a:prstGeom prst="roundRect">
            <a:avLst>
              <a:gd name="adj" fmla="val 50000"/>
            </a:avLst>
          </a:prstGeom>
          <a:solidFill>
            <a:srgbClr val="006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idx="1"/>
          </p:nvPr>
        </p:nvSpPr>
        <p:spPr>
          <a:xfrm>
            <a:off x="3563888" y="3501008"/>
            <a:ext cx="2386608" cy="748680"/>
          </a:xfrm>
        </p:spPr>
        <p:txBody>
          <a:bodyPr>
            <a:normAutofit fontScale="85000" lnSpcReduction="20000"/>
          </a:bodyPr>
          <a:lstStyle/>
          <a:p>
            <a:pPr marL="0" indent="0" algn="ctr">
              <a:buNone/>
            </a:pPr>
            <a:r>
              <a:rPr lang="de-DE" b="1" dirty="0" smtClean="0">
                <a:solidFill>
                  <a:schemeClr val="bg1"/>
                </a:solidFill>
              </a:rPr>
              <a:t>UN Conference</a:t>
            </a:r>
          </a:p>
          <a:p>
            <a:pPr marL="0" indent="0" algn="ctr">
              <a:buNone/>
            </a:pPr>
            <a:r>
              <a:rPr lang="de-DE" sz="2600" dirty="0" smtClean="0">
                <a:solidFill>
                  <a:schemeClr val="bg1"/>
                </a:solidFill>
              </a:rPr>
              <a:t>(June 20-22) </a:t>
            </a:r>
            <a:endParaRPr lang="de-DE" sz="2600" dirty="0">
              <a:solidFill>
                <a:schemeClr val="bg1"/>
              </a:solidFill>
            </a:endParaRPr>
          </a:p>
        </p:txBody>
      </p:sp>
      <p:sp>
        <p:nvSpPr>
          <p:cNvPr id="3" name="Foliennummernplatzhalter 2"/>
          <p:cNvSpPr>
            <a:spLocks noGrp="1"/>
          </p:cNvSpPr>
          <p:nvPr>
            <p:ph type="sldNum" sz="quarter" idx="11"/>
          </p:nvPr>
        </p:nvSpPr>
        <p:spPr/>
        <p:txBody>
          <a:bodyPr/>
          <a:lstStyle/>
          <a:p>
            <a:fld id="{A59F32D4-B2EE-4C2D-96C4-17B5860EC4C7}" type="slidenum">
              <a:rPr lang="de-AT" smtClean="0"/>
              <a:pPr/>
              <a:t>5</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a:t>Conference </a:t>
            </a:r>
            <a:r>
              <a:rPr lang="de-DE" dirty="0" err="1"/>
              <a:t>procedure</a:t>
            </a:r>
            <a:endParaRPr lang="de-DE" dirty="0"/>
          </a:p>
        </p:txBody>
      </p:sp>
      <p:sp>
        <p:nvSpPr>
          <p:cNvPr id="6" name="Inhaltsplatzhalter 1"/>
          <p:cNvSpPr txBox="1">
            <a:spLocks/>
          </p:cNvSpPr>
          <p:nvPr/>
        </p:nvSpPr>
        <p:spPr>
          <a:xfrm>
            <a:off x="178254" y="2094729"/>
            <a:ext cx="3096344"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de-DE" sz="2200" b="1" dirty="0" smtClean="0"/>
              <a:t>3 </a:t>
            </a:r>
            <a:r>
              <a:rPr lang="de-DE" sz="2200" b="1" dirty="0" err="1" smtClean="0"/>
              <a:t>Prep-Com</a:t>
            </a:r>
            <a:r>
              <a:rPr lang="de-DE" sz="2200" b="1" dirty="0" smtClean="0"/>
              <a:t> Meetings</a:t>
            </a:r>
          </a:p>
          <a:p>
            <a:pPr marL="0" indent="0" algn="ctr">
              <a:spcBef>
                <a:spcPts val="0"/>
              </a:spcBef>
              <a:buNone/>
            </a:pPr>
            <a:r>
              <a:rPr lang="de-DE" sz="2000" dirty="0" smtClean="0"/>
              <a:t>(</a:t>
            </a:r>
            <a:r>
              <a:rPr lang="en-US" sz="2000" dirty="0"/>
              <a:t>May </a:t>
            </a:r>
            <a:r>
              <a:rPr lang="en-US" sz="2000" dirty="0" smtClean="0"/>
              <a:t>‘10</a:t>
            </a:r>
            <a:r>
              <a:rPr lang="en-US" sz="2000" dirty="0"/>
              <a:t>, March </a:t>
            </a:r>
            <a:r>
              <a:rPr lang="en-US" sz="2000" dirty="0" smtClean="0"/>
              <a:t>‘11</a:t>
            </a:r>
            <a:r>
              <a:rPr lang="en-US" sz="2000" dirty="0"/>
              <a:t>, </a:t>
            </a:r>
            <a:endParaRPr lang="en-US" sz="2000" dirty="0" smtClean="0"/>
          </a:p>
          <a:p>
            <a:pPr marL="0" indent="0" algn="ctr">
              <a:spcBef>
                <a:spcPts val="0"/>
              </a:spcBef>
              <a:buNone/>
            </a:pPr>
            <a:r>
              <a:rPr lang="en-US" sz="2000" dirty="0" smtClean="0"/>
              <a:t>June 13-15 ’12 </a:t>
            </a:r>
            <a:r>
              <a:rPr lang="de-DE" sz="2000" dirty="0" smtClean="0"/>
              <a:t>) </a:t>
            </a:r>
            <a:endParaRPr lang="de-DE" sz="2000" dirty="0"/>
          </a:p>
        </p:txBody>
      </p:sp>
      <p:sp>
        <p:nvSpPr>
          <p:cNvPr id="8" name="Inhaltsplatzhalter 1"/>
          <p:cNvSpPr txBox="1">
            <a:spLocks/>
          </p:cNvSpPr>
          <p:nvPr/>
        </p:nvSpPr>
        <p:spPr>
          <a:xfrm>
            <a:off x="3995936" y="1844823"/>
            <a:ext cx="2386608" cy="7486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de-DE" sz="2600" b="1" dirty="0" smtClean="0"/>
              <a:t>500 </a:t>
            </a:r>
            <a:r>
              <a:rPr lang="de-DE" sz="2600" b="1" dirty="0" err="1" smtClean="0"/>
              <a:t>side</a:t>
            </a:r>
            <a:r>
              <a:rPr lang="de-DE" sz="2600" b="1" dirty="0" smtClean="0"/>
              <a:t> </a:t>
            </a:r>
            <a:r>
              <a:rPr lang="de-DE" sz="2600" b="1" dirty="0" err="1" smtClean="0"/>
              <a:t>events</a:t>
            </a:r>
            <a:endParaRPr lang="de-DE" sz="2600" b="1" dirty="0" smtClean="0"/>
          </a:p>
          <a:p>
            <a:pPr marL="0" indent="0" algn="ctr">
              <a:buFont typeface="Arial" pitchFamily="34" charset="0"/>
              <a:buNone/>
            </a:pPr>
            <a:r>
              <a:rPr lang="de-DE" sz="2400" dirty="0" smtClean="0"/>
              <a:t>(June 13-22) </a:t>
            </a:r>
            <a:endParaRPr lang="de-DE" sz="2400" dirty="0"/>
          </a:p>
        </p:txBody>
      </p:sp>
      <p:sp>
        <p:nvSpPr>
          <p:cNvPr id="11" name="Abgerundetes Rechteck 10"/>
          <p:cNvSpPr/>
          <p:nvPr/>
        </p:nvSpPr>
        <p:spPr>
          <a:xfrm>
            <a:off x="6829600" y="2707604"/>
            <a:ext cx="1831233" cy="940668"/>
          </a:xfrm>
          <a:prstGeom prst="roundRect">
            <a:avLst>
              <a:gd name="adj" fmla="val 27897"/>
            </a:avLst>
          </a:prstGeom>
          <a:solidFill>
            <a:srgbClr val="FFFFFF">
              <a:alpha val="67843"/>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3075552" y="4993093"/>
            <a:ext cx="2427363" cy="824813"/>
          </a:xfrm>
          <a:prstGeom prst="roundRect">
            <a:avLst>
              <a:gd name="adj" fmla="val 27897"/>
            </a:avLst>
          </a:prstGeom>
          <a:solidFill>
            <a:srgbClr val="FFFFFF">
              <a:alpha val="67843"/>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p:cNvCxnSpPr/>
          <p:nvPr/>
        </p:nvCxnSpPr>
        <p:spPr>
          <a:xfrm flipV="1">
            <a:off x="3082247" y="4149080"/>
            <a:ext cx="481641" cy="18263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Inhaltsplatzhalter 1"/>
          <p:cNvSpPr txBox="1">
            <a:spLocks/>
          </p:cNvSpPr>
          <p:nvPr/>
        </p:nvSpPr>
        <p:spPr>
          <a:xfrm>
            <a:off x="6588224" y="2852936"/>
            <a:ext cx="2386608" cy="7486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de-DE" sz="2600" b="1" dirty="0" smtClean="0"/>
              <a:t>SD Learning</a:t>
            </a:r>
          </a:p>
          <a:p>
            <a:pPr marL="0" indent="0" algn="ctr">
              <a:buFont typeface="Arial" pitchFamily="34" charset="0"/>
              <a:buNone/>
            </a:pPr>
            <a:r>
              <a:rPr lang="de-DE" sz="2400" dirty="0" smtClean="0"/>
              <a:t>(June 13-22) </a:t>
            </a:r>
            <a:endParaRPr lang="de-DE" sz="2400" dirty="0"/>
          </a:p>
        </p:txBody>
      </p:sp>
      <p:sp>
        <p:nvSpPr>
          <p:cNvPr id="19" name="Inhaltsplatzhalter 1"/>
          <p:cNvSpPr txBox="1">
            <a:spLocks/>
          </p:cNvSpPr>
          <p:nvPr/>
        </p:nvSpPr>
        <p:spPr>
          <a:xfrm>
            <a:off x="6355567" y="3991371"/>
            <a:ext cx="2386608" cy="7486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de-DE" sz="2600" b="1" dirty="0" smtClean="0"/>
              <a:t>SD </a:t>
            </a:r>
            <a:r>
              <a:rPr lang="de-DE" sz="2600" b="1" dirty="0" err="1" smtClean="0"/>
              <a:t>Dialogue</a:t>
            </a:r>
            <a:r>
              <a:rPr lang="de-DE" sz="2600" b="1" dirty="0" smtClean="0"/>
              <a:t> Days</a:t>
            </a:r>
          </a:p>
          <a:p>
            <a:pPr marL="0" indent="0" algn="ctr">
              <a:buFont typeface="Arial" pitchFamily="34" charset="0"/>
              <a:buNone/>
            </a:pPr>
            <a:r>
              <a:rPr lang="de-DE" sz="2400" dirty="0" smtClean="0"/>
              <a:t>(June 16-19) </a:t>
            </a:r>
            <a:endParaRPr lang="de-DE" sz="2400" dirty="0"/>
          </a:p>
        </p:txBody>
      </p:sp>
      <p:sp>
        <p:nvSpPr>
          <p:cNvPr id="20" name="Inhaltsplatzhalter 1"/>
          <p:cNvSpPr txBox="1">
            <a:spLocks/>
          </p:cNvSpPr>
          <p:nvPr/>
        </p:nvSpPr>
        <p:spPr>
          <a:xfrm>
            <a:off x="3077800" y="5069226"/>
            <a:ext cx="2478461" cy="74868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de-DE" sz="2600" b="1" dirty="0" err="1" smtClean="0"/>
              <a:t>Partnership</a:t>
            </a:r>
            <a:r>
              <a:rPr lang="de-DE" sz="2600" b="1" dirty="0" smtClean="0"/>
              <a:t> Forum</a:t>
            </a:r>
          </a:p>
          <a:p>
            <a:pPr marL="0" indent="0" algn="ctr">
              <a:buFont typeface="Arial" pitchFamily="34" charset="0"/>
              <a:buNone/>
            </a:pPr>
            <a:r>
              <a:rPr lang="de-DE" sz="2400" dirty="0" smtClean="0"/>
              <a:t>(June 20-22) </a:t>
            </a:r>
            <a:endParaRPr lang="de-DE" sz="2400" dirty="0"/>
          </a:p>
        </p:txBody>
      </p:sp>
      <p:sp>
        <p:nvSpPr>
          <p:cNvPr id="21" name="Inhaltsplatzhalter 1"/>
          <p:cNvSpPr txBox="1">
            <a:spLocks/>
          </p:cNvSpPr>
          <p:nvPr/>
        </p:nvSpPr>
        <p:spPr>
          <a:xfrm>
            <a:off x="6216723" y="5233256"/>
            <a:ext cx="2664296" cy="118072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de-DE" sz="2600" b="1" dirty="0" smtClean="0"/>
              <a:t>Other </a:t>
            </a:r>
            <a:r>
              <a:rPr lang="de-DE" sz="2600" b="1" dirty="0" err="1" smtClean="0"/>
              <a:t>events</a:t>
            </a:r>
            <a:endParaRPr lang="de-DE" sz="2600" b="1" dirty="0" smtClean="0"/>
          </a:p>
          <a:p>
            <a:pPr marL="0" indent="0" algn="ctr">
              <a:buFont typeface="Arial" pitchFamily="34" charset="0"/>
              <a:buNone/>
            </a:pPr>
            <a:r>
              <a:rPr lang="de-DE" sz="2600" b="1" dirty="0" smtClean="0"/>
              <a:t>(e.g. </a:t>
            </a:r>
            <a:r>
              <a:rPr lang="de-DE" sz="2600" b="1" dirty="0" err="1" smtClean="0"/>
              <a:t>fairs</a:t>
            </a:r>
            <a:r>
              <a:rPr lang="de-DE" sz="2600" b="1" dirty="0" smtClean="0"/>
              <a:t>, </a:t>
            </a:r>
            <a:r>
              <a:rPr lang="de-DE" sz="2600" b="1" dirty="0" err="1" smtClean="0"/>
              <a:t>exhibitions</a:t>
            </a:r>
            <a:r>
              <a:rPr lang="de-DE" sz="2600" b="1" dirty="0" smtClean="0"/>
              <a:t>)</a:t>
            </a:r>
          </a:p>
          <a:p>
            <a:pPr marL="0" indent="0" algn="ctr">
              <a:buFont typeface="Arial" pitchFamily="34" charset="0"/>
              <a:buNone/>
            </a:pPr>
            <a:r>
              <a:rPr lang="de-DE" sz="2400" dirty="0" smtClean="0"/>
              <a:t>(June 13-22) </a:t>
            </a:r>
            <a:endParaRPr lang="de-DE" sz="2400" dirty="0"/>
          </a:p>
        </p:txBody>
      </p:sp>
      <p:cxnSp>
        <p:nvCxnSpPr>
          <p:cNvPr id="24" name="Gerade Verbindung mit Pfeil 23"/>
          <p:cNvCxnSpPr/>
          <p:nvPr/>
        </p:nvCxnSpPr>
        <p:spPr>
          <a:xfrm flipH="1">
            <a:off x="4860032" y="2665940"/>
            <a:ext cx="124391" cy="519097"/>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flipV="1">
            <a:off x="5868144" y="4149080"/>
            <a:ext cx="348580" cy="18263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a:off x="5940152" y="3118630"/>
            <a:ext cx="772464" cy="38237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H="1" flipV="1">
            <a:off x="5519564" y="4393704"/>
            <a:ext cx="744619" cy="83955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V="1">
            <a:off x="4317030" y="4393704"/>
            <a:ext cx="199493" cy="54746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5" name="Abgerundetes Rechteck 24"/>
          <p:cNvSpPr/>
          <p:nvPr/>
        </p:nvSpPr>
        <p:spPr>
          <a:xfrm>
            <a:off x="251520" y="3789040"/>
            <a:ext cx="2802734" cy="1080121"/>
          </a:xfrm>
          <a:prstGeom prst="roundRect">
            <a:avLst>
              <a:gd name="adj" fmla="val 27897"/>
            </a:avLst>
          </a:prstGeom>
          <a:solidFill>
            <a:srgbClr val="FFFFFF">
              <a:alpha val="67843"/>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Inhaltsplatzhalter 1"/>
          <p:cNvSpPr txBox="1">
            <a:spLocks/>
          </p:cNvSpPr>
          <p:nvPr/>
        </p:nvSpPr>
        <p:spPr>
          <a:xfrm>
            <a:off x="152257" y="3789040"/>
            <a:ext cx="3096344"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de-DE" sz="2200" b="1" dirty="0" smtClean="0"/>
              <a:t>The Future </a:t>
            </a:r>
            <a:r>
              <a:rPr lang="de-DE" sz="2200" b="1" dirty="0" err="1" smtClean="0"/>
              <a:t>We</a:t>
            </a:r>
            <a:r>
              <a:rPr lang="de-DE" sz="2200" b="1" dirty="0" smtClean="0"/>
              <a:t> Want</a:t>
            </a:r>
            <a:br>
              <a:rPr lang="de-DE" sz="2200" b="1" dirty="0" smtClean="0"/>
            </a:br>
            <a:r>
              <a:rPr lang="de-DE" sz="2200" dirty="0" err="1" smtClean="0"/>
              <a:t>Prep</a:t>
            </a:r>
            <a:r>
              <a:rPr lang="de-DE" sz="2200" dirty="0" smtClean="0"/>
              <a:t>. Meeting </a:t>
            </a:r>
            <a:r>
              <a:rPr lang="de-DE" sz="2200" dirty="0" err="1" smtClean="0"/>
              <a:t>under</a:t>
            </a:r>
            <a:r>
              <a:rPr lang="de-DE" sz="2200" dirty="0" smtClean="0"/>
              <a:t> </a:t>
            </a:r>
            <a:r>
              <a:rPr lang="de-DE" sz="2200" dirty="0" err="1" smtClean="0"/>
              <a:t>Brazil</a:t>
            </a:r>
            <a:r>
              <a:rPr lang="de-DE" sz="2200" dirty="0" smtClean="0"/>
              <a:t> </a:t>
            </a:r>
            <a:r>
              <a:rPr lang="de-DE" sz="2200" dirty="0" err="1" smtClean="0"/>
              <a:t>lead</a:t>
            </a:r>
            <a:r>
              <a:rPr lang="de-DE" sz="2200" dirty="0" smtClean="0"/>
              <a:t> (June 16-18)</a:t>
            </a:r>
            <a:endParaRPr lang="de-DE" sz="2000" dirty="0"/>
          </a:p>
        </p:txBody>
      </p:sp>
      <p:cxnSp>
        <p:nvCxnSpPr>
          <p:cNvPr id="29" name="Gerade Verbindung mit Pfeil 28"/>
          <p:cNvCxnSpPr>
            <a:endCxn id="25" idx="0"/>
          </p:cNvCxnSpPr>
          <p:nvPr/>
        </p:nvCxnSpPr>
        <p:spPr>
          <a:xfrm>
            <a:off x="1652887" y="3143458"/>
            <a:ext cx="0" cy="64558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60197" y="3052138"/>
            <a:ext cx="531683" cy="44887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4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0" grpId="0" animBg="1"/>
      <p:bldP spid="11" grpId="0" animBg="1"/>
      <p:bldP spid="20" grpId="0"/>
      <p:bldP spid="21"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10000"/>
          </a:bodyPr>
          <a:lstStyle/>
          <a:p>
            <a:r>
              <a:rPr lang="en-US" b="1" dirty="0" smtClean="0"/>
              <a:t>Three Prep-com </a:t>
            </a:r>
            <a:r>
              <a:rPr lang="en-US" dirty="0" smtClean="0"/>
              <a:t>(= preparatory committee) </a:t>
            </a:r>
            <a:r>
              <a:rPr lang="en-US" b="1" dirty="0" smtClean="0"/>
              <a:t>meetings</a:t>
            </a:r>
          </a:p>
          <a:p>
            <a:pPr lvl="1"/>
            <a:r>
              <a:rPr lang="en-US" dirty="0" smtClean="0"/>
              <a:t>In May 2010, March 2011, June 2012 (to agree on objectives and themes for the conference)</a:t>
            </a:r>
          </a:p>
          <a:p>
            <a:pPr lvl="1"/>
            <a:r>
              <a:rPr lang="en-US" dirty="0" smtClean="0"/>
              <a:t>UN, member states and expert groups negotiate and prepare the outcome document</a:t>
            </a:r>
          </a:p>
          <a:p>
            <a:pPr lvl="1"/>
            <a:r>
              <a:rPr lang="en-US" dirty="0" smtClean="0"/>
              <a:t>After the TFWW could not be finished during </a:t>
            </a:r>
            <a:r>
              <a:rPr lang="en-US" dirty="0" err="1" smtClean="0"/>
              <a:t>PrepCom</a:t>
            </a:r>
            <a:r>
              <a:rPr lang="en-US" dirty="0" smtClean="0"/>
              <a:t> Meetings, Negotiation lead was handed over to Brazil as conference host who </a:t>
            </a:r>
            <a:r>
              <a:rPr lang="en-US" dirty="0" err="1" smtClean="0"/>
              <a:t>finalised</a:t>
            </a:r>
            <a:r>
              <a:rPr lang="en-US" dirty="0" smtClean="0"/>
              <a:t> the document (June 16-18</a:t>
            </a:r>
            <a:r>
              <a:rPr lang="en-US" baseline="30000" dirty="0" smtClean="0"/>
              <a:t>th</a:t>
            </a:r>
            <a:r>
              <a:rPr lang="en-US" dirty="0" smtClean="0"/>
              <a:t> 2012)</a:t>
            </a:r>
          </a:p>
          <a:p>
            <a:pPr lvl="1"/>
            <a:endParaRPr lang="en-US" dirty="0" smtClean="0"/>
          </a:p>
          <a:p>
            <a:r>
              <a:rPr lang="en-US" b="1" dirty="0" smtClean="0"/>
              <a:t>Side events </a:t>
            </a:r>
          </a:p>
          <a:p>
            <a:pPr lvl="1"/>
            <a:r>
              <a:rPr lang="en-US" dirty="0" smtClean="0"/>
              <a:t>Around 500 official side events, where civil society, science and economy discuss</a:t>
            </a:r>
          </a:p>
          <a:p>
            <a:pPr lvl="1"/>
            <a:r>
              <a:rPr lang="en-US" dirty="0" smtClean="0"/>
              <a:t>Focus on thematic solutions for global challenges &amp; new co-operations</a:t>
            </a:r>
          </a:p>
          <a:p>
            <a:pPr lvl="1"/>
            <a:r>
              <a:rPr lang="en-US" dirty="0" smtClean="0"/>
              <a:t>essential pillar of the conference</a:t>
            </a:r>
            <a:endParaRPr lang="en-US"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6</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smtClean="0"/>
              <a:t>Conference </a:t>
            </a:r>
            <a:r>
              <a:rPr lang="de-DE" dirty="0" err="1" smtClean="0"/>
              <a:t>procedure</a:t>
            </a:r>
            <a:endParaRPr lang="de-DE" dirty="0"/>
          </a:p>
        </p:txBody>
      </p:sp>
    </p:spTree>
    <p:extLst>
      <p:ext uri="{BB962C8B-B14F-4D97-AF65-F5344CB8AC3E}">
        <p14:creationId xmlns:p14="http://schemas.microsoft.com/office/powerpoint/2010/main" val="33834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r>
              <a:rPr lang="en-US" b="1" dirty="0" smtClean="0"/>
              <a:t>SD Learning</a:t>
            </a:r>
          </a:p>
          <a:p>
            <a:pPr lvl="1"/>
            <a:r>
              <a:rPr lang="en-US" dirty="0" smtClean="0"/>
              <a:t>Capacity building events for SD</a:t>
            </a:r>
          </a:p>
          <a:p>
            <a:r>
              <a:rPr lang="en-US" b="1" dirty="0" smtClean="0"/>
              <a:t>SD Dialogue Days</a:t>
            </a:r>
          </a:p>
          <a:p>
            <a:pPr lvl="1"/>
            <a:r>
              <a:rPr lang="en-US" dirty="0" smtClean="0"/>
              <a:t>A forum for civil society</a:t>
            </a:r>
          </a:p>
          <a:p>
            <a:pPr lvl="1"/>
            <a:r>
              <a:rPr lang="en-US" dirty="0" smtClean="0"/>
              <a:t>To engage </a:t>
            </a:r>
            <a:r>
              <a:rPr lang="en-US" dirty="0"/>
              <a:t>in an </a:t>
            </a:r>
            <a:r>
              <a:rPr lang="en-US" dirty="0" smtClean="0"/>
              <a:t>action-oriented </a:t>
            </a:r>
            <a:r>
              <a:rPr lang="en-US" dirty="0"/>
              <a:t>debate on </a:t>
            </a:r>
            <a:r>
              <a:rPr lang="en-US" dirty="0" smtClean="0"/>
              <a:t>SD key </a:t>
            </a:r>
            <a:r>
              <a:rPr lang="en-US" dirty="0"/>
              <a:t>topics </a:t>
            </a:r>
            <a:r>
              <a:rPr lang="en-US" dirty="0" smtClean="0"/>
              <a:t>(migration, poverty, financial crisis, forests, food water, etc.)</a:t>
            </a:r>
          </a:p>
          <a:p>
            <a:r>
              <a:rPr lang="en-US" b="1" dirty="0" smtClean="0"/>
              <a:t>Partnership Forum</a:t>
            </a:r>
          </a:p>
          <a:p>
            <a:pPr lvl="1"/>
            <a:r>
              <a:rPr lang="en-US" dirty="0"/>
              <a:t>To highlight the importance of partnerships</a:t>
            </a:r>
          </a:p>
          <a:p>
            <a:pPr lvl="1"/>
            <a:r>
              <a:rPr lang="en-US" dirty="0" err="1"/>
              <a:t>Organised</a:t>
            </a:r>
            <a:r>
              <a:rPr lang="en-US" dirty="0"/>
              <a:t> by UN departments and networks</a:t>
            </a:r>
          </a:p>
          <a:p>
            <a:r>
              <a:rPr lang="en-US" b="1" dirty="0" smtClean="0"/>
              <a:t>Other events</a:t>
            </a:r>
          </a:p>
          <a:p>
            <a:pPr lvl="1"/>
            <a:r>
              <a:rPr lang="en-US" dirty="0" smtClean="0"/>
              <a:t>E.g. fairs, exhibitions, …</a:t>
            </a:r>
          </a:p>
          <a:p>
            <a:endParaRPr lang="en-US"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7</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a:t>Conference </a:t>
            </a:r>
            <a:r>
              <a:rPr lang="de-DE" dirty="0" err="1"/>
              <a:t>procedure</a:t>
            </a:r>
            <a:endParaRPr lang="de-DE" dirty="0"/>
          </a:p>
        </p:txBody>
      </p:sp>
    </p:spTree>
    <p:extLst>
      <p:ext uri="{BB962C8B-B14F-4D97-AF65-F5344CB8AC3E}">
        <p14:creationId xmlns:p14="http://schemas.microsoft.com/office/powerpoint/2010/main" val="143918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099" y="1284782"/>
            <a:ext cx="8229600" cy="892696"/>
          </a:xfrm>
        </p:spPr>
        <p:txBody>
          <a:bodyPr>
            <a:normAutofit/>
          </a:bodyPr>
          <a:lstStyle/>
          <a:p>
            <a:pPr marL="0" indent="0">
              <a:buNone/>
            </a:pPr>
            <a:r>
              <a:rPr lang="en-US" sz="2200" dirty="0" smtClean="0"/>
              <a:t>Governmental efforts are not enough </a:t>
            </a:r>
            <a:r>
              <a:rPr lang="en-US" sz="2200" dirty="0" smtClean="0">
                <a:latin typeface="Calibri"/>
                <a:cs typeface="Calibri"/>
              </a:rPr>
              <a:t>→ </a:t>
            </a:r>
            <a:r>
              <a:rPr lang="en-US" sz="2200" b="1" i="1" dirty="0" smtClean="0">
                <a:latin typeface="Calibri"/>
                <a:cs typeface="Calibri"/>
              </a:rPr>
              <a:t>an active participation of all sectors of society and people is needed</a:t>
            </a:r>
          </a:p>
        </p:txBody>
      </p:sp>
      <p:sp>
        <p:nvSpPr>
          <p:cNvPr id="3" name="Foliennummernplatzhalter 2"/>
          <p:cNvSpPr>
            <a:spLocks noGrp="1"/>
          </p:cNvSpPr>
          <p:nvPr>
            <p:ph type="sldNum" sz="quarter" idx="11"/>
          </p:nvPr>
        </p:nvSpPr>
        <p:spPr/>
        <p:txBody>
          <a:bodyPr/>
          <a:lstStyle/>
          <a:p>
            <a:fld id="{A59F32D4-B2EE-4C2D-96C4-17B5860EC4C7}" type="slidenum">
              <a:rPr lang="de-AT" smtClean="0"/>
              <a:pPr/>
              <a:t>8</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smtClean="0"/>
              <a:t>Major </a:t>
            </a:r>
            <a:r>
              <a:rPr lang="de-DE" dirty="0" err="1" smtClean="0"/>
              <a:t>groups</a:t>
            </a:r>
            <a:r>
              <a:rPr lang="de-DE" dirty="0" smtClean="0"/>
              <a:t> in Rio</a:t>
            </a:r>
            <a:endParaRPr lang="de-DE"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6269" y="5023004"/>
            <a:ext cx="267339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31839" y="5009821"/>
            <a:ext cx="261541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9591" y="3535258"/>
            <a:ext cx="267692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79423" y="3536702"/>
            <a:ext cx="269318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51700" y="2075316"/>
            <a:ext cx="2703245"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868142" y="5008604"/>
            <a:ext cx="272000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31236" y="2050570"/>
            <a:ext cx="264527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079019" y="2072612"/>
            <a:ext cx="2668238"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68142" y="3530999"/>
            <a:ext cx="2670359"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24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marL="0" indent="0">
              <a:buNone/>
            </a:pPr>
            <a:endParaRPr lang="de-DE" b="1" dirty="0" smtClean="0"/>
          </a:p>
          <a:p>
            <a:pPr marL="0" indent="0">
              <a:buNone/>
            </a:pPr>
            <a:r>
              <a:rPr lang="de-DE" b="1" dirty="0"/>
              <a:t>53 </a:t>
            </a:r>
            <a:r>
              <a:rPr lang="de-DE" b="1" dirty="0" err="1" smtClean="0"/>
              <a:t>pages</a:t>
            </a:r>
            <a:r>
              <a:rPr lang="de-DE" b="1" dirty="0" smtClean="0"/>
              <a:t>, 6 </a:t>
            </a:r>
            <a:r>
              <a:rPr lang="de-DE" b="1" dirty="0" err="1" smtClean="0"/>
              <a:t>chapters</a:t>
            </a:r>
            <a:r>
              <a:rPr lang="de-DE" b="1" dirty="0" smtClean="0"/>
              <a:t>, 283 </a:t>
            </a:r>
            <a:r>
              <a:rPr lang="de-DE" b="1" dirty="0" err="1" smtClean="0"/>
              <a:t>articles</a:t>
            </a:r>
            <a:r>
              <a:rPr lang="de-DE" b="1" dirty="0" smtClean="0"/>
              <a:t>:</a:t>
            </a:r>
          </a:p>
          <a:p>
            <a:pPr marL="514350" lvl="0" indent="-514350">
              <a:buFont typeface="+mj-lt"/>
              <a:buAutoNum type="arabicPeriod"/>
            </a:pPr>
            <a:r>
              <a:rPr lang="de-DE" dirty="0" err="1"/>
              <a:t>Our</a:t>
            </a:r>
            <a:r>
              <a:rPr lang="de-DE" dirty="0"/>
              <a:t> </a:t>
            </a:r>
            <a:r>
              <a:rPr lang="de-DE" dirty="0" err="1"/>
              <a:t>common</a:t>
            </a:r>
            <a:r>
              <a:rPr lang="de-DE" dirty="0"/>
              <a:t> </a:t>
            </a:r>
            <a:r>
              <a:rPr lang="de-DE" dirty="0" err="1"/>
              <a:t>future</a:t>
            </a:r>
            <a:r>
              <a:rPr lang="de-DE" dirty="0"/>
              <a:t> </a:t>
            </a:r>
            <a:r>
              <a:rPr lang="de-DE" dirty="0" smtClean="0"/>
              <a:t>(</a:t>
            </a:r>
            <a:r>
              <a:rPr lang="de-DE" dirty="0" err="1" smtClean="0"/>
              <a:t>articles</a:t>
            </a:r>
            <a:r>
              <a:rPr lang="de-DE" dirty="0" smtClean="0"/>
              <a:t> </a:t>
            </a:r>
            <a:r>
              <a:rPr lang="de-DE" dirty="0"/>
              <a:t>1 - 13)</a:t>
            </a:r>
            <a:endParaRPr lang="de-DE" i="1" dirty="0"/>
          </a:p>
          <a:p>
            <a:pPr marL="514350" lvl="0" indent="-514350">
              <a:buFont typeface="+mj-lt"/>
              <a:buAutoNum type="arabicPeriod"/>
            </a:pPr>
            <a:r>
              <a:rPr lang="de-DE" dirty="0" err="1"/>
              <a:t>Renewing</a:t>
            </a:r>
            <a:r>
              <a:rPr lang="de-DE" dirty="0"/>
              <a:t> </a:t>
            </a:r>
            <a:r>
              <a:rPr lang="de-DE" dirty="0" err="1"/>
              <a:t>political</a:t>
            </a:r>
            <a:r>
              <a:rPr lang="de-DE" dirty="0"/>
              <a:t> </a:t>
            </a:r>
            <a:r>
              <a:rPr lang="de-DE" dirty="0" err="1"/>
              <a:t>commitment</a:t>
            </a:r>
            <a:r>
              <a:rPr lang="de-DE" dirty="0"/>
              <a:t> </a:t>
            </a:r>
            <a:r>
              <a:rPr lang="en-US" dirty="0" smtClean="0"/>
              <a:t>(</a:t>
            </a:r>
            <a:r>
              <a:rPr lang="de-DE" dirty="0" err="1"/>
              <a:t>articles</a:t>
            </a:r>
            <a:r>
              <a:rPr lang="en-US" dirty="0" smtClean="0"/>
              <a:t> </a:t>
            </a:r>
            <a:r>
              <a:rPr lang="en-US" dirty="0"/>
              <a:t>14 - 55)</a:t>
            </a:r>
            <a:endParaRPr lang="de-DE" i="1" dirty="0"/>
          </a:p>
          <a:p>
            <a:pPr marL="514350" lvl="0" indent="-514350">
              <a:buFont typeface="+mj-lt"/>
              <a:buAutoNum type="arabicPeriod"/>
            </a:pPr>
            <a:r>
              <a:rPr lang="en-US" dirty="0"/>
              <a:t>Green economy in the context of sustainable development and poverty reduction </a:t>
            </a:r>
            <a:r>
              <a:rPr lang="en-US" dirty="0" smtClean="0"/>
              <a:t>(</a:t>
            </a:r>
            <a:r>
              <a:rPr lang="de-DE" dirty="0" err="1"/>
              <a:t>articles</a:t>
            </a:r>
            <a:r>
              <a:rPr lang="en-US" dirty="0" smtClean="0"/>
              <a:t> </a:t>
            </a:r>
            <a:r>
              <a:rPr lang="en-US" dirty="0"/>
              <a:t>56 - 74)</a:t>
            </a:r>
            <a:endParaRPr lang="de-DE" i="1" dirty="0"/>
          </a:p>
          <a:p>
            <a:pPr marL="514350" lvl="0" indent="-514350">
              <a:buFont typeface="+mj-lt"/>
              <a:buAutoNum type="arabicPeriod"/>
            </a:pPr>
            <a:r>
              <a:rPr lang="en-US" dirty="0"/>
              <a:t>Institutional framework for sustainable development </a:t>
            </a:r>
            <a:r>
              <a:rPr lang="en-US" dirty="0" smtClean="0"/>
              <a:t>(</a:t>
            </a:r>
            <a:r>
              <a:rPr lang="de-DE" dirty="0" err="1"/>
              <a:t>articles</a:t>
            </a:r>
            <a:r>
              <a:rPr lang="en-US" dirty="0" smtClean="0"/>
              <a:t> </a:t>
            </a:r>
            <a:r>
              <a:rPr lang="en-US" dirty="0"/>
              <a:t>75 - 103)</a:t>
            </a:r>
            <a:endParaRPr lang="de-DE" i="1" dirty="0"/>
          </a:p>
          <a:p>
            <a:pPr marL="514350" lvl="0" indent="-514350">
              <a:buFont typeface="+mj-lt"/>
              <a:buAutoNum type="arabicPeriod"/>
            </a:pPr>
            <a:r>
              <a:rPr lang="en-US" dirty="0"/>
              <a:t>Framework for action and follow-up </a:t>
            </a:r>
            <a:r>
              <a:rPr lang="en-US" dirty="0" smtClean="0"/>
              <a:t>(</a:t>
            </a:r>
            <a:r>
              <a:rPr lang="de-DE" dirty="0" err="1"/>
              <a:t>articles</a:t>
            </a:r>
            <a:r>
              <a:rPr lang="en-US" dirty="0" smtClean="0"/>
              <a:t> </a:t>
            </a:r>
            <a:r>
              <a:rPr lang="en-US" dirty="0"/>
              <a:t>104 - 251)</a:t>
            </a:r>
            <a:endParaRPr lang="de-DE" i="1" dirty="0"/>
          </a:p>
          <a:p>
            <a:pPr marL="514350" lvl="0" indent="-514350">
              <a:buFont typeface="+mj-lt"/>
              <a:buAutoNum type="arabicPeriod"/>
            </a:pPr>
            <a:r>
              <a:rPr lang="en-US" dirty="0"/>
              <a:t>Means of implementation </a:t>
            </a:r>
            <a:r>
              <a:rPr lang="en-US" dirty="0" smtClean="0"/>
              <a:t>(</a:t>
            </a:r>
            <a:r>
              <a:rPr lang="de-DE" dirty="0" err="1"/>
              <a:t>articles</a:t>
            </a:r>
            <a:r>
              <a:rPr lang="en-US" dirty="0" smtClean="0"/>
              <a:t> </a:t>
            </a:r>
            <a:r>
              <a:rPr lang="en-US" dirty="0"/>
              <a:t>252 - 283)</a:t>
            </a:r>
            <a:endParaRPr lang="de-DE" i="1" dirty="0"/>
          </a:p>
          <a:p>
            <a:endParaRPr lang="de-DE" dirty="0"/>
          </a:p>
        </p:txBody>
      </p:sp>
      <p:sp>
        <p:nvSpPr>
          <p:cNvPr id="3" name="Foliennummernplatzhalter 2"/>
          <p:cNvSpPr>
            <a:spLocks noGrp="1"/>
          </p:cNvSpPr>
          <p:nvPr>
            <p:ph type="sldNum" sz="quarter" idx="11"/>
          </p:nvPr>
        </p:nvSpPr>
        <p:spPr/>
        <p:txBody>
          <a:bodyPr/>
          <a:lstStyle/>
          <a:p>
            <a:fld id="{A59F32D4-B2EE-4C2D-96C4-17B5860EC4C7}" type="slidenum">
              <a:rPr lang="de-AT" smtClean="0"/>
              <a:pPr/>
              <a:t>9</a:t>
            </a:fld>
            <a:endParaRPr lang="de-AT" dirty="0"/>
          </a:p>
        </p:txBody>
      </p:sp>
      <p:sp>
        <p:nvSpPr>
          <p:cNvPr id="4" name="Fußzeilenplatzhalter 3"/>
          <p:cNvSpPr>
            <a:spLocks noGrp="1"/>
          </p:cNvSpPr>
          <p:nvPr>
            <p:ph type="ftr" sz="quarter" idx="12"/>
          </p:nvPr>
        </p:nvSpPr>
        <p:spPr/>
        <p:txBody>
          <a:bodyPr/>
          <a:lstStyle/>
          <a:p>
            <a:r>
              <a:rPr lang="de-AT" i="1" smtClean="0"/>
              <a:t>Regional Centre of Expertise (RCE) Graz-Styria      Sustainability field trip</a:t>
            </a:r>
            <a:endParaRPr lang="de-AT" dirty="0"/>
          </a:p>
        </p:txBody>
      </p:sp>
      <p:sp>
        <p:nvSpPr>
          <p:cNvPr id="5" name="Titel 4"/>
          <p:cNvSpPr>
            <a:spLocks noGrp="1"/>
          </p:cNvSpPr>
          <p:nvPr>
            <p:ph type="title"/>
          </p:nvPr>
        </p:nvSpPr>
        <p:spPr/>
        <p:txBody>
          <a:bodyPr/>
          <a:lstStyle/>
          <a:p>
            <a:r>
              <a:rPr lang="de-DE" dirty="0" err="1" smtClean="0"/>
              <a:t>Outcome</a:t>
            </a:r>
            <a:r>
              <a:rPr lang="de-DE" dirty="0" smtClean="0"/>
              <a:t> </a:t>
            </a:r>
            <a:r>
              <a:rPr lang="de-DE" dirty="0" err="1" smtClean="0"/>
              <a:t>document</a:t>
            </a:r>
            <a:r>
              <a:rPr lang="de-DE" dirty="0" smtClean="0"/>
              <a:t>: </a:t>
            </a:r>
            <a:r>
              <a:rPr lang="de-DE" i="1" dirty="0" smtClean="0"/>
              <a:t>The Future </a:t>
            </a:r>
            <a:r>
              <a:rPr lang="de-DE" i="1" dirty="0" err="1"/>
              <a:t>W</a:t>
            </a:r>
            <a:r>
              <a:rPr lang="de-DE" i="1" dirty="0" err="1" smtClean="0"/>
              <a:t>e</a:t>
            </a:r>
            <a:r>
              <a:rPr lang="de-DE" i="1" dirty="0" smtClean="0"/>
              <a:t> </a:t>
            </a:r>
            <a:r>
              <a:rPr lang="de-DE" i="1" dirty="0"/>
              <a:t>W</a:t>
            </a:r>
            <a:r>
              <a:rPr lang="de-DE" i="1" dirty="0" smtClean="0"/>
              <a:t>ant</a:t>
            </a:r>
            <a:endParaRPr lang="de-DE" i="1" dirty="0"/>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40151" y="1052736"/>
            <a:ext cx="3138645"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05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2006</Words>
  <Application>Microsoft Office PowerPoint</Application>
  <PresentationFormat>Bildschirmpräsentation (4:3)</PresentationFormat>
  <Paragraphs>250</Paragraphs>
  <Slides>23</Slides>
  <Notes>1</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Larissa-Design</vt:lpstr>
      <vt:lpstr>United Nations Conference on Sustainable Development: Austria‘s contribution to Rio+20</vt:lpstr>
      <vt:lpstr>PowerPoint-Präsentation</vt:lpstr>
      <vt:lpstr>1. Green economy</vt:lpstr>
      <vt:lpstr>2. Institutional framework for sustainable development</vt:lpstr>
      <vt:lpstr>Conference procedure</vt:lpstr>
      <vt:lpstr>Conference procedure</vt:lpstr>
      <vt:lpstr>Conference procedure</vt:lpstr>
      <vt:lpstr>Major groups in Rio</vt:lpstr>
      <vt:lpstr>Outcome document: The Future We Want</vt:lpstr>
      <vt:lpstr>The Future We Want – excerpt of important aspects</vt:lpstr>
      <vt:lpstr>The Future We Want – excerpt of important aspects</vt:lpstr>
      <vt:lpstr>The Future We Want – excerpt of important aspects</vt:lpstr>
      <vt:lpstr>The Future We Want – excerpt of important aspects</vt:lpstr>
      <vt:lpstr>Successes &amp; positive voices:</vt:lpstr>
      <vt:lpstr>Negative voices</vt:lpstr>
      <vt:lpstr>Further outcomes: Peoples‘ Sustainability Treaties</vt:lpstr>
      <vt:lpstr>Further outcomes: Peoples‘ Sustainability Treaties</vt:lpstr>
      <vt:lpstr>Austria‘s contribution to Rio+20</vt:lpstr>
      <vt:lpstr>Austria‘s official delegation in Rio</vt:lpstr>
      <vt:lpstr>Austria in Rio</vt:lpstr>
      <vt:lpstr>Side events with Austrian participation</vt:lpstr>
      <vt:lpstr>Side events with Austrian participation</vt:lpstr>
      <vt:lpstr>References</vt:lpstr>
    </vt:vector>
  </TitlesOfParts>
  <Company>Karl-Franzens-Universität Graz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in Austria An overview</dc:title>
  <dc:creator>Administrator</dc:creator>
  <cp:lastModifiedBy>Administrator</cp:lastModifiedBy>
  <cp:revision>8</cp:revision>
  <cp:lastPrinted>2012-09-10T17:08:28Z</cp:lastPrinted>
  <dcterms:created xsi:type="dcterms:W3CDTF">2012-09-10T15:09:24Z</dcterms:created>
  <dcterms:modified xsi:type="dcterms:W3CDTF">2012-09-10T17:23:25Z</dcterms:modified>
</cp:coreProperties>
</file>