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5" r:id="rId9"/>
    <p:sldId id="264" r:id="rId10"/>
    <p:sldId id="263" r:id="rId11"/>
    <p:sldId id="266" r:id="rId12"/>
  </p:sldIdLst>
  <p:sldSz cx="9144000" cy="5143500" type="screen16x9"/>
  <p:notesSz cx="6858000" cy="9144000"/>
  <p:defaultTextStyle>
    <a:defPPr>
      <a:defRPr lang="zh-CN"/>
    </a:defPPr>
    <a:lvl1pPr algn="l" rtl="0" eaLnBrk="0" fontAlgn="base" hangingPunct="0">
      <a:spcBef>
        <a:spcPct val="0"/>
      </a:spcBef>
      <a:spcAft>
        <a:spcPct val="0"/>
      </a:spcAft>
      <a:buFont typeface="Arial" charset="0"/>
      <a:defRPr sz="1400" kern="1200">
        <a:solidFill>
          <a:srgbClr val="000000"/>
        </a:solidFill>
        <a:latin typeface="Arial" charset="0"/>
        <a:ea typeface="SimSun" pitchFamily="2" charset="-122"/>
        <a:cs typeface="+mn-cs"/>
        <a:sym typeface="Arial" charset="0"/>
      </a:defRPr>
    </a:lvl1pPr>
    <a:lvl2pPr marL="457200" algn="l" rtl="0" eaLnBrk="0" fontAlgn="base" hangingPunct="0">
      <a:spcBef>
        <a:spcPct val="0"/>
      </a:spcBef>
      <a:spcAft>
        <a:spcPct val="0"/>
      </a:spcAft>
      <a:buFont typeface="Arial" charset="0"/>
      <a:defRPr sz="1400" kern="1200">
        <a:solidFill>
          <a:srgbClr val="000000"/>
        </a:solidFill>
        <a:latin typeface="Arial" charset="0"/>
        <a:ea typeface="SimSun" pitchFamily="2" charset="-122"/>
        <a:cs typeface="+mn-cs"/>
        <a:sym typeface="Arial" charset="0"/>
      </a:defRPr>
    </a:lvl2pPr>
    <a:lvl3pPr marL="914400" algn="l" rtl="0" eaLnBrk="0" fontAlgn="base" hangingPunct="0">
      <a:spcBef>
        <a:spcPct val="0"/>
      </a:spcBef>
      <a:spcAft>
        <a:spcPct val="0"/>
      </a:spcAft>
      <a:buFont typeface="Arial" charset="0"/>
      <a:defRPr sz="1400" kern="1200">
        <a:solidFill>
          <a:srgbClr val="000000"/>
        </a:solidFill>
        <a:latin typeface="Arial" charset="0"/>
        <a:ea typeface="SimSun" pitchFamily="2" charset="-122"/>
        <a:cs typeface="+mn-cs"/>
        <a:sym typeface="Arial" charset="0"/>
      </a:defRPr>
    </a:lvl3pPr>
    <a:lvl4pPr marL="1371600" algn="l" rtl="0" eaLnBrk="0" fontAlgn="base" hangingPunct="0">
      <a:spcBef>
        <a:spcPct val="0"/>
      </a:spcBef>
      <a:spcAft>
        <a:spcPct val="0"/>
      </a:spcAft>
      <a:buFont typeface="Arial" charset="0"/>
      <a:defRPr sz="1400" kern="1200">
        <a:solidFill>
          <a:srgbClr val="000000"/>
        </a:solidFill>
        <a:latin typeface="Arial" charset="0"/>
        <a:ea typeface="SimSun" pitchFamily="2" charset="-122"/>
        <a:cs typeface="+mn-cs"/>
        <a:sym typeface="Arial" charset="0"/>
      </a:defRPr>
    </a:lvl4pPr>
    <a:lvl5pPr marL="1828800" algn="l" rtl="0" eaLnBrk="0" fontAlgn="base" hangingPunct="0">
      <a:spcBef>
        <a:spcPct val="0"/>
      </a:spcBef>
      <a:spcAft>
        <a:spcPct val="0"/>
      </a:spcAft>
      <a:buFont typeface="Arial" charset="0"/>
      <a:defRPr sz="1400" kern="1200">
        <a:solidFill>
          <a:srgbClr val="000000"/>
        </a:solidFill>
        <a:latin typeface="Arial" charset="0"/>
        <a:ea typeface="SimSun" pitchFamily="2" charset="-122"/>
        <a:cs typeface="+mn-cs"/>
        <a:sym typeface="Arial" charset="0"/>
      </a:defRPr>
    </a:lvl5pPr>
    <a:lvl6pPr marL="2286000" algn="l" defTabSz="914400" rtl="0" eaLnBrk="1" latinLnBrk="0" hangingPunct="1">
      <a:defRPr sz="1400" kern="1200">
        <a:solidFill>
          <a:srgbClr val="000000"/>
        </a:solidFill>
        <a:latin typeface="Arial" charset="0"/>
        <a:ea typeface="SimSun" pitchFamily="2" charset="-122"/>
        <a:cs typeface="+mn-cs"/>
        <a:sym typeface="Arial" charset="0"/>
      </a:defRPr>
    </a:lvl6pPr>
    <a:lvl7pPr marL="2743200" algn="l" defTabSz="914400" rtl="0" eaLnBrk="1" latinLnBrk="0" hangingPunct="1">
      <a:defRPr sz="1400" kern="1200">
        <a:solidFill>
          <a:srgbClr val="000000"/>
        </a:solidFill>
        <a:latin typeface="Arial" charset="0"/>
        <a:ea typeface="SimSun" pitchFamily="2" charset="-122"/>
        <a:cs typeface="+mn-cs"/>
        <a:sym typeface="Arial" charset="0"/>
      </a:defRPr>
    </a:lvl7pPr>
    <a:lvl8pPr marL="3200400" algn="l" defTabSz="914400" rtl="0" eaLnBrk="1" latinLnBrk="0" hangingPunct="1">
      <a:defRPr sz="1400" kern="1200">
        <a:solidFill>
          <a:srgbClr val="000000"/>
        </a:solidFill>
        <a:latin typeface="Arial" charset="0"/>
        <a:ea typeface="SimSun" pitchFamily="2" charset="-122"/>
        <a:cs typeface="+mn-cs"/>
        <a:sym typeface="Arial" charset="0"/>
      </a:defRPr>
    </a:lvl8pPr>
    <a:lvl9pPr marL="3657600" algn="l" defTabSz="914400" rtl="0" eaLnBrk="1" latinLnBrk="0" hangingPunct="1">
      <a:defRPr sz="1400" kern="1200">
        <a:solidFill>
          <a:srgbClr val="000000"/>
        </a:solidFill>
        <a:latin typeface="Arial" charset="0"/>
        <a:ea typeface="SimSun" pitchFamily="2" charset="-122"/>
        <a:cs typeface="+mn-cs"/>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210" y="-624"/>
      </p:cViewPr>
      <p:guideLst>
        <p:guide orient="horz" pos="1620"/>
        <p:guide pos="2880"/>
      </p:guideLst>
    </p:cSldViewPr>
  </p:slideViewPr>
  <p:notesTextViewPr>
    <p:cViewPr>
      <p:scale>
        <a:sx n="100" d="100"/>
        <a:sy n="100" d="100"/>
      </p:scale>
      <p:origin x="0" y="0"/>
    </p:cViewPr>
  </p:notesText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3314" name="Shape 2"/>
          <p:cNvSpPr>
            <a:spLocks noGrp="1" noRot="1" noChangeAspect="1"/>
          </p:cNvSpPr>
          <p:nvPr>
            <p:ph type="sldImg" idx="2"/>
          </p:nvPr>
        </p:nvSpPr>
        <p:spPr bwMode="auto">
          <a:xfrm>
            <a:off x="381000" y="685800"/>
            <a:ext cx="6096000" cy="3429000"/>
          </a:xfrm>
          <a:custGeom>
            <a:avLst/>
            <a:gdLst>
              <a:gd name="T0" fmla="*/ 0 w 21600"/>
              <a:gd name="T1" fmla="*/ 0 h 21600"/>
              <a:gd name="T2" fmla="*/ 2147483647 w 21600"/>
              <a:gd name="T3" fmla="*/ 0 h 21600"/>
              <a:gd name="T4" fmla="*/ 2147483647 w 21600"/>
              <a:gd name="T5" fmla="*/ 2147483647 h 21600"/>
              <a:gd name="T6" fmla="*/ 0 w 21600"/>
              <a:gd name="T7" fmla="*/ 2147483647 h 21600"/>
              <a:gd name="T8" fmla="*/ 0 60000 65536"/>
              <a:gd name="T9" fmla="*/ 0 60000 65536"/>
              <a:gd name="T10" fmla="*/ 0 60000 65536"/>
              <a:gd name="T11" fmla="*/ 0 60000 65536"/>
              <a:gd name="T12" fmla="*/ 0 w 21600"/>
              <a:gd name="T13" fmla="*/ 0 h 21600"/>
              <a:gd name="T14" fmla="*/ 120000 w 21600"/>
              <a:gd name="T15" fmla="*/ 120000 h 21600"/>
            </a:gdLst>
            <a:ahLst/>
            <a:cxnLst>
              <a:cxn ang="T8">
                <a:pos x="T0" y="T1"/>
              </a:cxn>
              <a:cxn ang="T9">
                <a:pos x="T2" y="T3"/>
              </a:cxn>
              <a:cxn ang="T10">
                <a:pos x="T4" y="T5"/>
              </a:cxn>
              <a:cxn ang="T11">
                <a:pos x="T6" y="T7"/>
              </a:cxn>
            </a:cxnLst>
            <a:rect l="T12" t="T13" r="T14" b="T15"/>
            <a:pathLst>
              <a:path w="21600" h="21600">
                <a:moveTo>
                  <a:pt x="0" y="0"/>
                </a:moveTo>
                <a:lnTo>
                  <a:pt x="120000" y="0"/>
                </a:lnTo>
                <a:lnTo>
                  <a:pt x="120000" y="120000"/>
                </a:lnTo>
                <a:lnTo>
                  <a:pt x="0" y="1200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051" name="Shape 3"/>
          <p:cNvSpPr>
            <a:spLocks noGrp="1" noRot="1" noChangeAspect="1" noChangeArrowheads="1"/>
          </p:cNvSpPr>
          <p:nvPr>
            <p:ph type="body" idx="1"/>
          </p:nvPr>
        </p:nvSpPr>
        <p:spPr bwMode="auto">
          <a:xfrm>
            <a:off x="685800" y="4343400"/>
            <a:ext cx="5486400" cy="411480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pt-PT" noProof="0" smtClean="0"/>
          </a:p>
        </p:txBody>
      </p:sp>
    </p:spTree>
    <p:extLst>
      <p:ext uri="{BB962C8B-B14F-4D97-AF65-F5344CB8AC3E}">
        <p14:creationId xmlns:p14="http://schemas.microsoft.com/office/powerpoint/2010/main" val="282461146"/>
      </p:ext>
    </p:extLst>
  </p:cSld>
  <p:clrMap bg1="lt1" tx1="dk1" bg2="lt2" tx2="dk2" accent1="accent1" accent2="accent2" accent3="accent3" accent4="accent4" accent5="accent5" accent6="accent6" hlink="hlink" folHlink="folHlink"/>
  <p:notesStyle>
    <a:lvl1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1pPr>
    <a:lvl2pPr marL="742950" indent="-28575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2pPr>
    <a:lvl3pPr marL="1143000" indent="-2286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3pPr>
    <a:lvl4pPr marL="1600200" indent="-2286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4pPr>
    <a:lvl5pPr marL="2057400" indent="-2286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98613"/>
            <a:ext cx="7772400" cy="11017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Shape 7"/>
          <p:cNvSpPr>
            <a:spLocks noGrp="1" noChangeArrowheads="1"/>
          </p:cNvSpPr>
          <p:nvPr>
            <p:ph type="dt" idx="11"/>
          </p:nvPr>
        </p:nvSpPr>
        <p:spPr>
          <a:ln/>
        </p:spPr>
        <p:txBody>
          <a:bodyPr/>
          <a:lstStyle>
            <a:lvl1pPr>
              <a:defRPr/>
            </a:lvl1pPr>
          </a:lstStyle>
          <a:p>
            <a:pPr>
              <a:defRPr/>
            </a:pPr>
            <a:endParaRPr lang="pt-PT"/>
          </a:p>
        </p:txBody>
      </p:sp>
      <p:sp>
        <p:nvSpPr>
          <p:cNvPr id="5" name="Shape 8"/>
          <p:cNvSpPr>
            <a:spLocks noGrp="1" noChangeArrowheads="1"/>
          </p:cNvSpPr>
          <p:nvPr>
            <p:ph type="ftr" idx="12"/>
          </p:nvPr>
        </p:nvSpPr>
        <p:spPr>
          <a:ln/>
        </p:spPr>
        <p:txBody>
          <a:bodyPr/>
          <a:lstStyle>
            <a:lvl1pPr>
              <a:defRPr/>
            </a:lvl1pPr>
          </a:lstStyle>
          <a:p>
            <a:pPr>
              <a:defRPr/>
            </a:pPr>
            <a:endParaRPr lang="pt-PT"/>
          </a:p>
        </p:txBody>
      </p:sp>
    </p:spTree>
    <p:extLst>
      <p:ext uri="{BB962C8B-B14F-4D97-AF65-F5344CB8AC3E}">
        <p14:creationId xmlns:p14="http://schemas.microsoft.com/office/powerpoint/2010/main" val="2422954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Shape 7"/>
          <p:cNvSpPr>
            <a:spLocks noGrp="1" noChangeArrowheads="1"/>
          </p:cNvSpPr>
          <p:nvPr>
            <p:ph type="dt" idx="11"/>
          </p:nvPr>
        </p:nvSpPr>
        <p:spPr>
          <a:ln/>
        </p:spPr>
        <p:txBody>
          <a:bodyPr/>
          <a:lstStyle>
            <a:lvl1pPr>
              <a:defRPr/>
            </a:lvl1pPr>
          </a:lstStyle>
          <a:p>
            <a:pPr>
              <a:defRPr/>
            </a:pPr>
            <a:endParaRPr lang="pt-PT"/>
          </a:p>
        </p:txBody>
      </p:sp>
      <p:sp>
        <p:nvSpPr>
          <p:cNvPr id="5" name="Shape 8"/>
          <p:cNvSpPr>
            <a:spLocks noGrp="1" noChangeArrowheads="1"/>
          </p:cNvSpPr>
          <p:nvPr>
            <p:ph type="ftr" idx="12"/>
          </p:nvPr>
        </p:nvSpPr>
        <p:spPr>
          <a:ln/>
        </p:spPr>
        <p:txBody>
          <a:bodyPr/>
          <a:lstStyle>
            <a:lvl1pPr>
              <a:defRPr/>
            </a:lvl1pPr>
          </a:lstStyle>
          <a:p>
            <a:pPr>
              <a:defRPr/>
            </a:pPr>
            <a:endParaRPr lang="pt-PT"/>
          </a:p>
        </p:txBody>
      </p:sp>
    </p:spTree>
    <p:extLst>
      <p:ext uri="{BB962C8B-B14F-4D97-AF65-F5344CB8AC3E}">
        <p14:creationId xmlns:p14="http://schemas.microsoft.com/office/powerpoint/2010/main" val="3105572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42100" y="736600"/>
            <a:ext cx="2060575" cy="38576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736600"/>
            <a:ext cx="6032500" cy="38576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Shape 7"/>
          <p:cNvSpPr>
            <a:spLocks noGrp="1" noChangeArrowheads="1"/>
          </p:cNvSpPr>
          <p:nvPr>
            <p:ph type="dt" idx="11"/>
          </p:nvPr>
        </p:nvSpPr>
        <p:spPr>
          <a:ln/>
        </p:spPr>
        <p:txBody>
          <a:bodyPr/>
          <a:lstStyle>
            <a:lvl1pPr>
              <a:defRPr/>
            </a:lvl1pPr>
          </a:lstStyle>
          <a:p>
            <a:pPr>
              <a:defRPr/>
            </a:pPr>
            <a:endParaRPr lang="pt-PT"/>
          </a:p>
        </p:txBody>
      </p:sp>
      <p:sp>
        <p:nvSpPr>
          <p:cNvPr id="5" name="Shape 8"/>
          <p:cNvSpPr>
            <a:spLocks noGrp="1" noChangeArrowheads="1"/>
          </p:cNvSpPr>
          <p:nvPr>
            <p:ph type="ftr" idx="12"/>
          </p:nvPr>
        </p:nvSpPr>
        <p:spPr>
          <a:ln/>
        </p:spPr>
        <p:txBody>
          <a:bodyPr/>
          <a:lstStyle>
            <a:lvl1pPr>
              <a:defRPr/>
            </a:lvl1pPr>
          </a:lstStyle>
          <a:p>
            <a:pPr>
              <a:defRPr/>
            </a:pPr>
            <a:endParaRPr lang="pt-PT"/>
          </a:p>
        </p:txBody>
      </p:sp>
    </p:spTree>
    <p:extLst>
      <p:ext uri="{BB962C8B-B14F-4D97-AF65-F5344CB8AC3E}">
        <p14:creationId xmlns:p14="http://schemas.microsoft.com/office/powerpoint/2010/main" val="5651780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Esquema Personalizado">
    <p:spTree>
      <p:nvGrpSpPr>
        <p:cNvPr id="1" name=""/>
        <p:cNvGrpSpPr/>
        <p:nvPr/>
      </p:nvGrpSpPr>
      <p:grpSpPr>
        <a:xfrm>
          <a:off x="0" y="0"/>
          <a:ext cx="0" cy="0"/>
          <a:chOff x="0" y="0"/>
          <a:chExt cx="0" cy="0"/>
        </a:xfrm>
      </p:grpSpPr>
      <p:sp>
        <p:nvSpPr>
          <p:cNvPr id="2" name="Título 1"/>
          <p:cNvSpPr>
            <a:spLocks noGrp="1"/>
          </p:cNvSpPr>
          <p:nvPr>
            <p:ph type="title"/>
          </p:nvPr>
        </p:nvSpPr>
        <p:spPr>
          <a:xfrm>
            <a:off x="473075" y="736600"/>
            <a:ext cx="8229600" cy="857250"/>
          </a:xfrm>
        </p:spPr>
        <p:txBody>
          <a:bodyPr/>
          <a:lstStyle/>
          <a:p>
            <a:r>
              <a:rPr lang="pt-PT" smtClean="0"/>
              <a:t>Clique para editar o estilo</a:t>
            </a:r>
            <a:endParaRPr lang="pt-PT"/>
          </a:p>
        </p:txBody>
      </p:sp>
      <p:sp>
        <p:nvSpPr>
          <p:cNvPr id="3" name="Shape 7"/>
          <p:cNvSpPr>
            <a:spLocks noGrp="1" noChangeArrowheads="1"/>
          </p:cNvSpPr>
          <p:nvPr>
            <p:ph type="dt" idx="11"/>
          </p:nvPr>
        </p:nvSpPr>
        <p:spPr>
          <a:ln/>
        </p:spPr>
        <p:txBody>
          <a:bodyPr/>
          <a:lstStyle>
            <a:lvl1pPr>
              <a:defRPr/>
            </a:lvl1pPr>
          </a:lstStyle>
          <a:p>
            <a:pPr>
              <a:defRPr/>
            </a:pPr>
            <a:endParaRPr lang="pt-PT"/>
          </a:p>
        </p:txBody>
      </p:sp>
      <p:sp>
        <p:nvSpPr>
          <p:cNvPr id="4" name="Shape 8"/>
          <p:cNvSpPr>
            <a:spLocks noGrp="1" noChangeArrowheads="1"/>
          </p:cNvSpPr>
          <p:nvPr>
            <p:ph type="ftr" idx="12"/>
          </p:nvPr>
        </p:nvSpPr>
        <p:spPr>
          <a:ln/>
        </p:spPr>
        <p:txBody>
          <a:bodyPr/>
          <a:lstStyle>
            <a:lvl1pPr>
              <a:defRPr/>
            </a:lvl1pPr>
          </a:lstStyle>
          <a:p>
            <a:pPr>
              <a:defRPr/>
            </a:pPr>
            <a:endParaRPr lang="pt-PT"/>
          </a:p>
        </p:txBody>
      </p:sp>
    </p:spTree>
    <p:extLst>
      <p:ext uri="{BB962C8B-B14F-4D97-AF65-F5344CB8AC3E}">
        <p14:creationId xmlns:p14="http://schemas.microsoft.com/office/powerpoint/2010/main" val="1248754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Shape 7"/>
          <p:cNvSpPr>
            <a:spLocks noGrp="1" noChangeArrowheads="1"/>
          </p:cNvSpPr>
          <p:nvPr>
            <p:ph type="dt" idx="11"/>
          </p:nvPr>
        </p:nvSpPr>
        <p:spPr>
          <a:ln/>
        </p:spPr>
        <p:txBody>
          <a:bodyPr/>
          <a:lstStyle>
            <a:lvl1pPr>
              <a:defRPr/>
            </a:lvl1pPr>
          </a:lstStyle>
          <a:p>
            <a:pPr>
              <a:defRPr/>
            </a:pPr>
            <a:endParaRPr lang="pt-PT"/>
          </a:p>
        </p:txBody>
      </p:sp>
      <p:sp>
        <p:nvSpPr>
          <p:cNvPr id="5" name="Shape 8"/>
          <p:cNvSpPr>
            <a:spLocks noGrp="1" noChangeArrowheads="1"/>
          </p:cNvSpPr>
          <p:nvPr>
            <p:ph type="ftr" idx="12"/>
          </p:nvPr>
        </p:nvSpPr>
        <p:spPr>
          <a:ln/>
        </p:spPr>
        <p:txBody>
          <a:bodyPr/>
          <a:lstStyle>
            <a:lvl1pPr>
              <a:defRPr/>
            </a:lvl1pPr>
          </a:lstStyle>
          <a:p>
            <a:pPr>
              <a:defRPr/>
            </a:pPr>
            <a:endParaRPr lang="pt-PT"/>
          </a:p>
        </p:txBody>
      </p:sp>
    </p:spTree>
    <p:extLst>
      <p:ext uri="{BB962C8B-B14F-4D97-AF65-F5344CB8AC3E}">
        <p14:creationId xmlns:p14="http://schemas.microsoft.com/office/powerpoint/2010/main" val="2915150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3305175"/>
            <a:ext cx="7772400" cy="10223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Shape 7"/>
          <p:cNvSpPr>
            <a:spLocks noGrp="1" noChangeArrowheads="1"/>
          </p:cNvSpPr>
          <p:nvPr>
            <p:ph type="dt" idx="11"/>
          </p:nvPr>
        </p:nvSpPr>
        <p:spPr>
          <a:ln/>
        </p:spPr>
        <p:txBody>
          <a:bodyPr/>
          <a:lstStyle>
            <a:lvl1pPr>
              <a:defRPr/>
            </a:lvl1pPr>
          </a:lstStyle>
          <a:p>
            <a:pPr>
              <a:defRPr/>
            </a:pPr>
            <a:endParaRPr lang="pt-PT"/>
          </a:p>
        </p:txBody>
      </p:sp>
      <p:sp>
        <p:nvSpPr>
          <p:cNvPr id="5" name="Shape 8"/>
          <p:cNvSpPr>
            <a:spLocks noGrp="1" noChangeArrowheads="1"/>
          </p:cNvSpPr>
          <p:nvPr>
            <p:ph type="ftr" idx="12"/>
          </p:nvPr>
        </p:nvSpPr>
        <p:spPr>
          <a:ln/>
        </p:spPr>
        <p:txBody>
          <a:bodyPr/>
          <a:lstStyle>
            <a:lvl1pPr>
              <a:defRPr/>
            </a:lvl1pPr>
          </a:lstStyle>
          <a:p>
            <a:pPr>
              <a:defRPr/>
            </a:pPr>
            <a:endParaRPr lang="pt-PT"/>
          </a:p>
        </p:txBody>
      </p:sp>
    </p:spTree>
    <p:extLst>
      <p:ext uri="{BB962C8B-B14F-4D97-AF65-F5344CB8AC3E}">
        <p14:creationId xmlns:p14="http://schemas.microsoft.com/office/powerpoint/2010/main" val="994838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54175"/>
            <a:ext cx="4038600" cy="294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54175"/>
            <a:ext cx="4038600" cy="294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Shape 7"/>
          <p:cNvSpPr>
            <a:spLocks noGrp="1" noChangeArrowheads="1"/>
          </p:cNvSpPr>
          <p:nvPr>
            <p:ph type="dt" idx="11"/>
          </p:nvPr>
        </p:nvSpPr>
        <p:spPr>
          <a:ln/>
        </p:spPr>
        <p:txBody>
          <a:bodyPr/>
          <a:lstStyle>
            <a:lvl1pPr>
              <a:defRPr/>
            </a:lvl1pPr>
          </a:lstStyle>
          <a:p>
            <a:pPr>
              <a:defRPr/>
            </a:pPr>
            <a:endParaRPr lang="pt-PT"/>
          </a:p>
        </p:txBody>
      </p:sp>
      <p:sp>
        <p:nvSpPr>
          <p:cNvPr id="6" name="Shape 8"/>
          <p:cNvSpPr>
            <a:spLocks noGrp="1" noChangeArrowheads="1"/>
          </p:cNvSpPr>
          <p:nvPr>
            <p:ph type="ftr" idx="12"/>
          </p:nvPr>
        </p:nvSpPr>
        <p:spPr>
          <a:ln/>
        </p:spPr>
        <p:txBody>
          <a:bodyPr/>
          <a:lstStyle>
            <a:lvl1pPr>
              <a:defRPr/>
            </a:lvl1pPr>
          </a:lstStyle>
          <a:p>
            <a:pPr>
              <a:defRPr/>
            </a:pPr>
            <a:endParaRPr lang="pt-PT"/>
          </a:p>
        </p:txBody>
      </p:sp>
    </p:spTree>
    <p:extLst>
      <p:ext uri="{BB962C8B-B14F-4D97-AF65-F5344CB8AC3E}">
        <p14:creationId xmlns:p14="http://schemas.microsoft.com/office/powerpoint/2010/main" val="314657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6375"/>
            <a:ext cx="8229600" cy="857250"/>
          </a:xfrm>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Shape 7"/>
          <p:cNvSpPr>
            <a:spLocks noGrp="1" noChangeArrowheads="1"/>
          </p:cNvSpPr>
          <p:nvPr>
            <p:ph type="dt" idx="11"/>
          </p:nvPr>
        </p:nvSpPr>
        <p:spPr>
          <a:ln/>
        </p:spPr>
        <p:txBody>
          <a:bodyPr/>
          <a:lstStyle>
            <a:lvl1pPr>
              <a:defRPr/>
            </a:lvl1pPr>
          </a:lstStyle>
          <a:p>
            <a:pPr>
              <a:defRPr/>
            </a:pPr>
            <a:endParaRPr lang="pt-PT"/>
          </a:p>
        </p:txBody>
      </p:sp>
      <p:sp>
        <p:nvSpPr>
          <p:cNvPr id="8" name="Shape 8"/>
          <p:cNvSpPr>
            <a:spLocks noGrp="1" noChangeArrowheads="1"/>
          </p:cNvSpPr>
          <p:nvPr>
            <p:ph type="ftr" idx="12"/>
          </p:nvPr>
        </p:nvSpPr>
        <p:spPr>
          <a:ln/>
        </p:spPr>
        <p:txBody>
          <a:bodyPr/>
          <a:lstStyle>
            <a:lvl1pPr>
              <a:defRPr/>
            </a:lvl1pPr>
          </a:lstStyle>
          <a:p>
            <a:pPr>
              <a:defRPr/>
            </a:pPr>
            <a:endParaRPr lang="pt-PT"/>
          </a:p>
        </p:txBody>
      </p:sp>
    </p:spTree>
    <p:extLst>
      <p:ext uri="{BB962C8B-B14F-4D97-AF65-F5344CB8AC3E}">
        <p14:creationId xmlns:p14="http://schemas.microsoft.com/office/powerpoint/2010/main" val="3696431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Shape 7"/>
          <p:cNvSpPr>
            <a:spLocks noGrp="1" noChangeArrowheads="1"/>
          </p:cNvSpPr>
          <p:nvPr>
            <p:ph type="dt" idx="11"/>
          </p:nvPr>
        </p:nvSpPr>
        <p:spPr>
          <a:ln/>
        </p:spPr>
        <p:txBody>
          <a:bodyPr/>
          <a:lstStyle>
            <a:lvl1pPr>
              <a:defRPr/>
            </a:lvl1pPr>
          </a:lstStyle>
          <a:p>
            <a:pPr>
              <a:defRPr/>
            </a:pPr>
            <a:endParaRPr lang="pt-PT"/>
          </a:p>
        </p:txBody>
      </p:sp>
      <p:sp>
        <p:nvSpPr>
          <p:cNvPr id="4" name="Shape 8"/>
          <p:cNvSpPr>
            <a:spLocks noGrp="1" noChangeArrowheads="1"/>
          </p:cNvSpPr>
          <p:nvPr>
            <p:ph type="ftr" idx="12"/>
          </p:nvPr>
        </p:nvSpPr>
        <p:spPr>
          <a:ln/>
        </p:spPr>
        <p:txBody>
          <a:bodyPr/>
          <a:lstStyle>
            <a:lvl1pPr>
              <a:defRPr/>
            </a:lvl1pPr>
          </a:lstStyle>
          <a:p>
            <a:pPr>
              <a:defRPr/>
            </a:pPr>
            <a:endParaRPr lang="pt-PT"/>
          </a:p>
        </p:txBody>
      </p:sp>
    </p:spTree>
    <p:extLst>
      <p:ext uri="{BB962C8B-B14F-4D97-AF65-F5344CB8AC3E}">
        <p14:creationId xmlns:p14="http://schemas.microsoft.com/office/powerpoint/2010/main" val="892637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Shape 7"/>
          <p:cNvSpPr>
            <a:spLocks noGrp="1" noChangeArrowheads="1"/>
          </p:cNvSpPr>
          <p:nvPr>
            <p:ph type="dt" idx="11"/>
          </p:nvPr>
        </p:nvSpPr>
        <p:spPr>
          <a:ln/>
        </p:spPr>
        <p:txBody>
          <a:bodyPr/>
          <a:lstStyle>
            <a:lvl1pPr>
              <a:defRPr/>
            </a:lvl1pPr>
          </a:lstStyle>
          <a:p>
            <a:pPr>
              <a:defRPr/>
            </a:pPr>
            <a:endParaRPr lang="pt-PT"/>
          </a:p>
        </p:txBody>
      </p:sp>
      <p:sp>
        <p:nvSpPr>
          <p:cNvPr id="3" name="Shape 8"/>
          <p:cNvSpPr>
            <a:spLocks noGrp="1" noChangeArrowheads="1"/>
          </p:cNvSpPr>
          <p:nvPr>
            <p:ph type="ftr" idx="12"/>
          </p:nvPr>
        </p:nvSpPr>
        <p:spPr>
          <a:ln/>
        </p:spPr>
        <p:txBody>
          <a:bodyPr/>
          <a:lstStyle>
            <a:lvl1pPr>
              <a:defRPr/>
            </a:lvl1pPr>
          </a:lstStyle>
          <a:p>
            <a:pPr>
              <a:defRPr/>
            </a:pPr>
            <a:endParaRPr lang="pt-PT"/>
          </a:p>
        </p:txBody>
      </p:sp>
    </p:spTree>
    <p:extLst>
      <p:ext uri="{BB962C8B-B14F-4D97-AF65-F5344CB8AC3E}">
        <p14:creationId xmlns:p14="http://schemas.microsoft.com/office/powerpoint/2010/main" val="2463361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4788"/>
            <a:ext cx="3008313" cy="871537"/>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Shape 7"/>
          <p:cNvSpPr>
            <a:spLocks noGrp="1" noChangeArrowheads="1"/>
          </p:cNvSpPr>
          <p:nvPr>
            <p:ph type="dt" idx="11"/>
          </p:nvPr>
        </p:nvSpPr>
        <p:spPr>
          <a:ln/>
        </p:spPr>
        <p:txBody>
          <a:bodyPr/>
          <a:lstStyle>
            <a:lvl1pPr>
              <a:defRPr/>
            </a:lvl1pPr>
          </a:lstStyle>
          <a:p>
            <a:pPr>
              <a:defRPr/>
            </a:pPr>
            <a:endParaRPr lang="pt-PT"/>
          </a:p>
        </p:txBody>
      </p:sp>
      <p:sp>
        <p:nvSpPr>
          <p:cNvPr id="6" name="Shape 8"/>
          <p:cNvSpPr>
            <a:spLocks noGrp="1" noChangeArrowheads="1"/>
          </p:cNvSpPr>
          <p:nvPr>
            <p:ph type="ftr" idx="12"/>
          </p:nvPr>
        </p:nvSpPr>
        <p:spPr>
          <a:ln/>
        </p:spPr>
        <p:txBody>
          <a:bodyPr/>
          <a:lstStyle>
            <a:lvl1pPr>
              <a:defRPr/>
            </a:lvl1pPr>
          </a:lstStyle>
          <a:p>
            <a:pPr>
              <a:defRPr/>
            </a:pPr>
            <a:endParaRPr lang="pt-PT"/>
          </a:p>
        </p:txBody>
      </p:sp>
    </p:spTree>
    <p:extLst>
      <p:ext uri="{BB962C8B-B14F-4D97-AF65-F5344CB8AC3E}">
        <p14:creationId xmlns:p14="http://schemas.microsoft.com/office/powerpoint/2010/main" val="1148920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3600450"/>
            <a:ext cx="5486400" cy="42545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sym typeface="Arial" pitchFamily="34" charset="0"/>
            </a:endParaRPr>
          </a:p>
        </p:txBody>
      </p:sp>
      <p:sp>
        <p:nvSpPr>
          <p:cNvPr id="4" name="Marcador de Posição do Texto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Shape 7"/>
          <p:cNvSpPr>
            <a:spLocks noGrp="1" noChangeArrowheads="1"/>
          </p:cNvSpPr>
          <p:nvPr>
            <p:ph type="dt" idx="11"/>
          </p:nvPr>
        </p:nvSpPr>
        <p:spPr>
          <a:ln/>
        </p:spPr>
        <p:txBody>
          <a:bodyPr/>
          <a:lstStyle>
            <a:lvl1pPr>
              <a:defRPr/>
            </a:lvl1pPr>
          </a:lstStyle>
          <a:p>
            <a:pPr>
              <a:defRPr/>
            </a:pPr>
            <a:endParaRPr lang="pt-PT"/>
          </a:p>
        </p:txBody>
      </p:sp>
      <p:sp>
        <p:nvSpPr>
          <p:cNvPr id="6" name="Shape 8"/>
          <p:cNvSpPr>
            <a:spLocks noGrp="1" noChangeArrowheads="1"/>
          </p:cNvSpPr>
          <p:nvPr>
            <p:ph type="ftr" idx="12"/>
          </p:nvPr>
        </p:nvSpPr>
        <p:spPr>
          <a:ln/>
        </p:spPr>
        <p:txBody>
          <a:bodyPr/>
          <a:lstStyle>
            <a:lvl1pPr>
              <a:defRPr/>
            </a:lvl1pPr>
          </a:lstStyle>
          <a:p>
            <a:pPr>
              <a:defRPr/>
            </a:pPr>
            <a:endParaRPr lang="pt-PT"/>
          </a:p>
        </p:txBody>
      </p:sp>
    </p:spTree>
    <p:extLst>
      <p:ext uri="{BB962C8B-B14F-4D97-AF65-F5344CB8AC3E}">
        <p14:creationId xmlns:p14="http://schemas.microsoft.com/office/powerpoint/2010/main" val="765660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Shape 5"/>
          <p:cNvSpPr>
            <a:spLocks noGrp="1" noChangeArrowheads="1"/>
          </p:cNvSpPr>
          <p:nvPr>
            <p:ph type="title" idx="4294967295"/>
          </p:nvPr>
        </p:nvSpPr>
        <p:spPr bwMode="auto">
          <a:xfrm>
            <a:off x="473075" y="73660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vert="horz" wrap="square" lIns="91425" tIns="91425" rIns="91425" bIns="91425" numCol="1" anchor="ctr" anchorCtr="0" compatLnSpc="1">
            <a:prstTxWarp prst="textNoShape">
              <a:avLst/>
            </a:prstTxWarp>
          </a:bodyPr>
          <a:lstStyle/>
          <a:p>
            <a:pPr lvl="0"/>
            <a:endParaRPr lang="pt-PT" altLang="cs-CZ" smtClean="0">
              <a:sym typeface="Arial" charset="0"/>
            </a:endParaRPr>
          </a:p>
        </p:txBody>
      </p:sp>
      <p:sp>
        <p:nvSpPr>
          <p:cNvPr id="1027" name="Shape 6"/>
          <p:cNvSpPr>
            <a:spLocks noGrp="1" noChangeArrowheads="1"/>
          </p:cNvSpPr>
          <p:nvPr>
            <p:ph type="body" idx="1"/>
          </p:nvPr>
        </p:nvSpPr>
        <p:spPr bwMode="auto">
          <a:xfrm>
            <a:off x="457200" y="1654175"/>
            <a:ext cx="8229600" cy="294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vert="horz" wrap="square" lIns="91425" tIns="91425" rIns="91425" bIns="91425" numCol="1" anchor="t" anchorCtr="0" compatLnSpc="1">
            <a:prstTxWarp prst="textNoShape">
              <a:avLst/>
            </a:prstTxWarp>
          </a:bodyPr>
          <a:lstStyle/>
          <a:p>
            <a:pPr lvl="0"/>
            <a:endParaRPr lang="pt-PT" altLang="cs-CZ" smtClean="0">
              <a:sym typeface="Arial" charset="0"/>
            </a:endParaRPr>
          </a:p>
        </p:txBody>
      </p:sp>
      <p:sp>
        <p:nvSpPr>
          <p:cNvPr id="1028" name="Shape 7"/>
          <p:cNvSpPr>
            <a:spLocks noGrp="1" noChangeArrowheads="1"/>
          </p:cNvSpPr>
          <p:nvPr>
            <p:ph type="dt" idx="10"/>
          </p:nvPr>
        </p:nvSpPr>
        <p:spPr bwMode="auto">
          <a:xfrm>
            <a:off x="457200" y="4767263"/>
            <a:ext cx="2133600" cy="273050"/>
          </a:xfrm>
          <a:prstGeom prst="rect">
            <a:avLst/>
          </a:prstGeom>
          <a:noFill/>
          <a:ln w="9525" cmpd="sng">
            <a:noFill/>
            <a:bevel/>
            <a:headEnd/>
            <a:tailEnd/>
          </a:ln>
        </p:spPr>
        <p:txBody>
          <a:bodyPr vert="horz" wrap="square" lIns="91425" tIns="91425" rIns="91425" bIns="91425" numCol="1" anchor="ctr" anchorCtr="0" compatLnSpc="1">
            <a:prstTxWarp prst="textNoShape">
              <a:avLst/>
            </a:prstTxWarp>
          </a:bodyPr>
          <a:lstStyle>
            <a:lvl1pPr>
              <a:buFont typeface="Arial" pitchFamily="34" charset="0"/>
              <a:buNone/>
              <a:defRPr sz="1800">
                <a:latin typeface="Arial" pitchFamily="34" charset="0"/>
                <a:sym typeface="Arial" pitchFamily="34" charset="0"/>
              </a:defRPr>
            </a:lvl1pPr>
          </a:lstStyle>
          <a:p>
            <a:pPr>
              <a:defRPr/>
            </a:pPr>
            <a:endParaRPr lang="pt-PT"/>
          </a:p>
        </p:txBody>
      </p:sp>
      <p:sp>
        <p:nvSpPr>
          <p:cNvPr id="1029" name="Shape 8"/>
          <p:cNvSpPr>
            <a:spLocks noGrp="1" noChangeArrowheads="1"/>
          </p:cNvSpPr>
          <p:nvPr>
            <p:ph type="ftr" idx="11"/>
          </p:nvPr>
        </p:nvSpPr>
        <p:spPr bwMode="auto">
          <a:xfrm>
            <a:off x="3124200" y="4767263"/>
            <a:ext cx="2895600" cy="273050"/>
          </a:xfrm>
          <a:prstGeom prst="rect">
            <a:avLst/>
          </a:prstGeom>
          <a:noFill/>
          <a:ln w="9525" cmpd="sng">
            <a:noFill/>
            <a:bevel/>
            <a:headEnd/>
            <a:tailEnd/>
          </a:ln>
        </p:spPr>
        <p:txBody>
          <a:bodyPr vert="horz" wrap="square" lIns="91425" tIns="91425" rIns="91425" bIns="91425" numCol="1" anchor="ctr" anchorCtr="0" compatLnSpc="1">
            <a:prstTxWarp prst="textNoShape">
              <a:avLst/>
            </a:prstTxWarp>
          </a:bodyPr>
          <a:lstStyle>
            <a:lvl1pPr algn="ctr">
              <a:buFont typeface="Arial" pitchFamily="34" charset="0"/>
              <a:buNone/>
              <a:defRPr sz="1800">
                <a:latin typeface="Arial" pitchFamily="34" charset="0"/>
                <a:sym typeface="Arial" pitchFamily="34" charset="0"/>
              </a:defRPr>
            </a:lvl1pPr>
          </a:lstStyle>
          <a:p>
            <a:pPr>
              <a:defRPr/>
            </a:pPr>
            <a:endParaRPr lang="pt-PT"/>
          </a:p>
        </p:txBody>
      </p:sp>
      <p:pic>
        <p:nvPicPr>
          <p:cNvPr id="1030" name="Shape 9"/>
          <p:cNvPicPr preferRelativeResize="0">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00063" y="195263"/>
            <a:ext cx="1085850"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Shape 10"/>
          <p:cNvPicPr preferRelativeResize="0">
            <a:picLocks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443663" y="177800"/>
            <a:ext cx="165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Shape 11"/>
          <p:cNvSpPr>
            <a:spLocks noChangeArrowheads="1"/>
          </p:cNvSpPr>
          <p:nvPr/>
        </p:nvSpPr>
        <p:spPr bwMode="auto">
          <a:xfrm>
            <a:off x="5894388" y="4914900"/>
            <a:ext cx="3124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txBody>
          <a:bodyPr lIns="91425" tIns="45700" rIns="91425" bIns="45700"/>
          <a:lstStyle>
            <a:lvl1pPr>
              <a:defRPr sz="1400">
                <a:solidFill>
                  <a:srgbClr val="000000"/>
                </a:solidFill>
                <a:latin typeface="Arial" charset="0"/>
                <a:ea typeface="SimSun" pitchFamily="2" charset="-122"/>
                <a:sym typeface="Arial" charset="0"/>
              </a:defRPr>
            </a:lvl1pPr>
            <a:lvl2pPr marL="742950" indent="-285750">
              <a:defRPr sz="1400">
                <a:solidFill>
                  <a:srgbClr val="000000"/>
                </a:solidFill>
                <a:latin typeface="Arial" charset="0"/>
                <a:ea typeface="SimSun" pitchFamily="2" charset="-122"/>
                <a:sym typeface="Arial" charset="0"/>
              </a:defRPr>
            </a:lvl2pPr>
            <a:lvl3pPr marL="1143000" indent="-228600">
              <a:defRPr sz="1400">
                <a:solidFill>
                  <a:srgbClr val="000000"/>
                </a:solidFill>
                <a:latin typeface="Arial" charset="0"/>
                <a:ea typeface="SimSun" pitchFamily="2" charset="-122"/>
                <a:sym typeface="Arial" charset="0"/>
              </a:defRPr>
            </a:lvl3pPr>
            <a:lvl4pPr marL="1600200" indent="-228600">
              <a:defRPr sz="1400">
                <a:solidFill>
                  <a:srgbClr val="000000"/>
                </a:solidFill>
                <a:latin typeface="Arial" charset="0"/>
                <a:ea typeface="SimSun" pitchFamily="2" charset="-122"/>
                <a:sym typeface="Arial" charset="0"/>
              </a:defRPr>
            </a:lvl4pPr>
            <a:lvl5pPr marL="2057400" indent="-228600">
              <a:defRPr sz="1400">
                <a:solidFill>
                  <a:srgbClr val="000000"/>
                </a:solidFill>
                <a:latin typeface="Arial" charset="0"/>
                <a:ea typeface="SimSun" pitchFamily="2" charset="-122"/>
                <a:sym typeface="Arial" charset="0"/>
              </a:defRPr>
            </a:lvl5pPr>
            <a:lvl6pPr marL="2514600" indent="-228600" eaLnBrk="0" fontAlgn="base" hangingPunct="0">
              <a:spcBef>
                <a:spcPct val="0"/>
              </a:spcBef>
              <a:spcAft>
                <a:spcPct val="0"/>
              </a:spcAft>
              <a:buFont typeface="Arial" charset="0"/>
              <a:defRPr sz="1400">
                <a:solidFill>
                  <a:srgbClr val="000000"/>
                </a:solidFill>
                <a:latin typeface="Arial" charset="0"/>
                <a:ea typeface="SimSun" pitchFamily="2" charset="-122"/>
                <a:sym typeface="Arial" charset="0"/>
              </a:defRPr>
            </a:lvl6pPr>
            <a:lvl7pPr marL="2971800" indent="-228600" eaLnBrk="0" fontAlgn="base" hangingPunct="0">
              <a:spcBef>
                <a:spcPct val="0"/>
              </a:spcBef>
              <a:spcAft>
                <a:spcPct val="0"/>
              </a:spcAft>
              <a:buFont typeface="Arial" charset="0"/>
              <a:defRPr sz="1400">
                <a:solidFill>
                  <a:srgbClr val="000000"/>
                </a:solidFill>
                <a:latin typeface="Arial" charset="0"/>
                <a:ea typeface="SimSun" pitchFamily="2" charset="-122"/>
                <a:sym typeface="Arial" charset="0"/>
              </a:defRPr>
            </a:lvl7pPr>
            <a:lvl8pPr marL="3429000" indent="-228600" eaLnBrk="0" fontAlgn="base" hangingPunct="0">
              <a:spcBef>
                <a:spcPct val="0"/>
              </a:spcBef>
              <a:spcAft>
                <a:spcPct val="0"/>
              </a:spcAft>
              <a:buFont typeface="Arial" charset="0"/>
              <a:defRPr sz="1400">
                <a:solidFill>
                  <a:srgbClr val="000000"/>
                </a:solidFill>
                <a:latin typeface="Arial" charset="0"/>
                <a:ea typeface="SimSun" pitchFamily="2" charset="-122"/>
                <a:sym typeface="Arial" charset="0"/>
              </a:defRPr>
            </a:lvl8pPr>
            <a:lvl9pPr marL="3886200" indent="-228600" eaLnBrk="0" fontAlgn="base" hangingPunct="0">
              <a:spcBef>
                <a:spcPct val="0"/>
              </a:spcBef>
              <a:spcAft>
                <a:spcPct val="0"/>
              </a:spcAft>
              <a:buFont typeface="Arial" charset="0"/>
              <a:defRPr sz="1400">
                <a:solidFill>
                  <a:srgbClr val="000000"/>
                </a:solidFill>
                <a:latin typeface="Arial" charset="0"/>
                <a:ea typeface="SimSun" pitchFamily="2" charset="-122"/>
                <a:sym typeface="Arial" charset="0"/>
              </a:defRPr>
            </a:lvl9pPr>
          </a:lstStyle>
          <a:p>
            <a:pPr algn="r">
              <a:buSzPct val="25000"/>
            </a:pPr>
            <a:r>
              <a:rPr lang="pt-PT" altLang="zh-CN" sz="1000" b="1">
                <a:solidFill>
                  <a:srgbClr val="000099"/>
                </a:solidFill>
                <a:latin typeface="Calibri" pitchFamily="34" charset="0"/>
                <a:sym typeface="Calibri" pitchFamily="34" charset="0"/>
              </a:rPr>
              <a:t>Project LLP nr. 10-EIP-RO BUCURES 09</a:t>
            </a:r>
            <a:endParaRPr lang="pt-PT" altLang="zh-CN"/>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0" rtl="0" eaLnBrk="0" fontAlgn="base" hangingPunct="0">
        <a:spcBef>
          <a:spcPct val="0"/>
        </a:spcBef>
        <a:spcAft>
          <a:spcPct val="0"/>
        </a:spcAft>
        <a:defRPr sz="1400">
          <a:solidFill>
            <a:srgbClr val="000000"/>
          </a:solidFill>
          <a:latin typeface="+mj-lt"/>
          <a:ea typeface="+mj-ea"/>
          <a:cs typeface="+mj-cs"/>
          <a:sym typeface="Arial" charset="0"/>
        </a:defRPr>
      </a:lvl1pPr>
      <a:lvl2pPr algn="l" defTabSz="0" rtl="0" eaLnBrk="0" fontAlgn="base" hangingPunct="0">
        <a:spcBef>
          <a:spcPct val="0"/>
        </a:spcBef>
        <a:spcAft>
          <a:spcPct val="0"/>
        </a:spcAft>
        <a:defRPr sz="1400">
          <a:solidFill>
            <a:srgbClr val="000000"/>
          </a:solidFill>
          <a:latin typeface="Arial" pitchFamily="34" charset="0"/>
          <a:cs typeface="Arial" pitchFamily="34" charset="0"/>
          <a:sym typeface="Arial" charset="0"/>
        </a:defRPr>
      </a:lvl2pPr>
      <a:lvl3pPr algn="l" defTabSz="0" rtl="0" eaLnBrk="0" fontAlgn="base" hangingPunct="0">
        <a:spcBef>
          <a:spcPct val="0"/>
        </a:spcBef>
        <a:spcAft>
          <a:spcPct val="0"/>
        </a:spcAft>
        <a:defRPr sz="1400">
          <a:solidFill>
            <a:srgbClr val="000000"/>
          </a:solidFill>
          <a:latin typeface="Arial" pitchFamily="34" charset="0"/>
          <a:cs typeface="Arial" pitchFamily="34" charset="0"/>
          <a:sym typeface="Arial" charset="0"/>
        </a:defRPr>
      </a:lvl3pPr>
      <a:lvl4pPr algn="l" defTabSz="0" rtl="0" eaLnBrk="0" fontAlgn="base" hangingPunct="0">
        <a:spcBef>
          <a:spcPct val="0"/>
        </a:spcBef>
        <a:spcAft>
          <a:spcPct val="0"/>
        </a:spcAft>
        <a:defRPr sz="1400">
          <a:solidFill>
            <a:srgbClr val="000000"/>
          </a:solidFill>
          <a:latin typeface="Arial" pitchFamily="34" charset="0"/>
          <a:cs typeface="Arial" pitchFamily="34" charset="0"/>
          <a:sym typeface="Arial" charset="0"/>
        </a:defRPr>
      </a:lvl4pPr>
      <a:lvl5pPr algn="l" defTabSz="0" rtl="0" eaLnBrk="0" fontAlgn="base" hangingPunct="0">
        <a:spcBef>
          <a:spcPct val="0"/>
        </a:spcBef>
        <a:spcAft>
          <a:spcPct val="0"/>
        </a:spcAft>
        <a:defRPr sz="1400">
          <a:solidFill>
            <a:srgbClr val="000000"/>
          </a:solidFill>
          <a:latin typeface="Arial" pitchFamily="34" charset="0"/>
          <a:cs typeface="Arial" pitchFamily="34" charset="0"/>
          <a:sym typeface="Arial" charset="0"/>
        </a:defRPr>
      </a:lvl5pPr>
      <a:lvl6pPr marL="457200" algn="l" defTabSz="0" rtl="0" fontAlgn="base">
        <a:spcBef>
          <a:spcPct val="0"/>
        </a:spcBef>
        <a:spcAft>
          <a:spcPct val="0"/>
        </a:spcAft>
        <a:defRPr sz="1400">
          <a:solidFill>
            <a:srgbClr val="000000"/>
          </a:solidFill>
          <a:latin typeface="Arial" pitchFamily="34" charset="0"/>
          <a:cs typeface="Arial" pitchFamily="34" charset="0"/>
          <a:sym typeface="Arial" pitchFamily="34" charset="0"/>
        </a:defRPr>
      </a:lvl6pPr>
      <a:lvl7pPr marL="914400" algn="l" defTabSz="0" rtl="0" fontAlgn="base">
        <a:spcBef>
          <a:spcPct val="0"/>
        </a:spcBef>
        <a:spcAft>
          <a:spcPct val="0"/>
        </a:spcAft>
        <a:defRPr sz="1400">
          <a:solidFill>
            <a:srgbClr val="000000"/>
          </a:solidFill>
          <a:latin typeface="Arial" pitchFamily="34" charset="0"/>
          <a:cs typeface="Arial" pitchFamily="34" charset="0"/>
          <a:sym typeface="Arial" pitchFamily="34" charset="0"/>
        </a:defRPr>
      </a:lvl7pPr>
      <a:lvl8pPr marL="1371600" algn="l" defTabSz="0" rtl="0" fontAlgn="base">
        <a:spcBef>
          <a:spcPct val="0"/>
        </a:spcBef>
        <a:spcAft>
          <a:spcPct val="0"/>
        </a:spcAft>
        <a:defRPr sz="1400">
          <a:solidFill>
            <a:srgbClr val="000000"/>
          </a:solidFill>
          <a:latin typeface="Arial" pitchFamily="34" charset="0"/>
          <a:cs typeface="Arial" pitchFamily="34" charset="0"/>
          <a:sym typeface="Arial" pitchFamily="34" charset="0"/>
        </a:defRPr>
      </a:lvl8pPr>
      <a:lvl9pPr marL="1828800" algn="l" defTabSz="0" rtl="0" fontAlgn="base">
        <a:spcBef>
          <a:spcPct val="0"/>
        </a:spcBef>
        <a:spcAft>
          <a:spcPct val="0"/>
        </a:spcAft>
        <a:defRPr sz="1400">
          <a:solidFill>
            <a:srgbClr val="000000"/>
          </a:solidFill>
          <a:latin typeface="Arial" pitchFamily="34" charset="0"/>
          <a:cs typeface="Arial" pitchFamily="34" charset="0"/>
          <a:sym typeface="Arial" pitchFamily="34" charset="0"/>
        </a:defRPr>
      </a:lvl9pPr>
    </p:titleStyle>
    <p:bodyStyle>
      <a:lvl1pPr marL="342900" indent="-139700" algn="l" defTabSz="0" rtl="0" eaLnBrk="0" fontAlgn="base" hangingPunct="0">
        <a:spcBef>
          <a:spcPct val="0"/>
        </a:spcBef>
        <a:spcAft>
          <a:spcPct val="0"/>
        </a:spcAft>
        <a:buChar char="•"/>
        <a:defRPr sz="1400">
          <a:solidFill>
            <a:srgbClr val="000000"/>
          </a:solidFill>
          <a:latin typeface="+mn-lt"/>
          <a:ea typeface="+mn-ea"/>
          <a:cs typeface="+mn-cs"/>
          <a:sym typeface="Arial" charset="0"/>
        </a:defRPr>
      </a:lvl1pPr>
      <a:lvl2pPr marL="742950" indent="-107950" algn="l" defTabSz="0" rtl="0" eaLnBrk="0" fontAlgn="base" hangingPunct="0">
        <a:spcBef>
          <a:spcPct val="0"/>
        </a:spcBef>
        <a:spcAft>
          <a:spcPct val="0"/>
        </a:spcAft>
        <a:buChar char="–"/>
        <a:defRPr sz="1400">
          <a:solidFill>
            <a:srgbClr val="000000"/>
          </a:solidFill>
          <a:latin typeface="+mn-lt"/>
          <a:cs typeface="+mn-cs"/>
          <a:sym typeface="Arial" charset="0"/>
        </a:defRPr>
      </a:lvl2pPr>
      <a:lvl3pPr marL="1143000" indent="-76200" algn="l" defTabSz="0" rtl="0" eaLnBrk="0" fontAlgn="base" hangingPunct="0">
        <a:spcBef>
          <a:spcPct val="0"/>
        </a:spcBef>
        <a:spcAft>
          <a:spcPct val="0"/>
        </a:spcAft>
        <a:buChar char="•"/>
        <a:defRPr sz="1400">
          <a:solidFill>
            <a:srgbClr val="000000"/>
          </a:solidFill>
          <a:latin typeface="+mn-lt"/>
          <a:cs typeface="+mn-cs"/>
          <a:sym typeface="Arial" charset="0"/>
        </a:defRPr>
      </a:lvl3pPr>
      <a:lvl4pPr marL="1600200" indent="-101600" algn="l" defTabSz="0" rtl="0" eaLnBrk="0" fontAlgn="base" hangingPunct="0">
        <a:spcBef>
          <a:spcPct val="0"/>
        </a:spcBef>
        <a:spcAft>
          <a:spcPct val="0"/>
        </a:spcAft>
        <a:buChar char="–"/>
        <a:defRPr sz="1400">
          <a:solidFill>
            <a:srgbClr val="000000"/>
          </a:solidFill>
          <a:latin typeface="+mn-lt"/>
          <a:cs typeface="+mn-cs"/>
          <a:sym typeface="Arial" charset="0"/>
        </a:defRPr>
      </a:lvl4pPr>
      <a:lvl5pPr marL="2057400" indent="-101600" algn="l" defTabSz="0" rtl="0" eaLnBrk="0" fontAlgn="base" hangingPunct="0">
        <a:spcBef>
          <a:spcPct val="0"/>
        </a:spcBef>
        <a:spcAft>
          <a:spcPct val="0"/>
        </a:spcAft>
        <a:buChar char="»"/>
        <a:defRPr sz="1400">
          <a:solidFill>
            <a:srgbClr val="000000"/>
          </a:solidFill>
          <a:latin typeface="+mn-lt"/>
          <a:cs typeface="+mn-cs"/>
          <a:sym typeface="Arial" charset="0"/>
        </a:defRPr>
      </a:lvl5pPr>
      <a:lvl6pPr marL="2514600" indent="-101600" algn="l" defTabSz="0" rtl="0" fontAlgn="base">
        <a:spcBef>
          <a:spcPct val="0"/>
        </a:spcBef>
        <a:spcAft>
          <a:spcPct val="0"/>
        </a:spcAft>
        <a:defRPr sz="1400">
          <a:solidFill>
            <a:srgbClr val="000000"/>
          </a:solidFill>
          <a:latin typeface="+mn-lt"/>
          <a:cs typeface="+mn-cs"/>
          <a:sym typeface="Arial" pitchFamily="34" charset="0"/>
        </a:defRPr>
      </a:lvl6pPr>
      <a:lvl7pPr marL="2971800" indent="-101600" algn="l" defTabSz="0" rtl="0" fontAlgn="base">
        <a:spcBef>
          <a:spcPct val="0"/>
        </a:spcBef>
        <a:spcAft>
          <a:spcPct val="0"/>
        </a:spcAft>
        <a:defRPr sz="1400">
          <a:solidFill>
            <a:srgbClr val="000000"/>
          </a:solidFill>
          <a:latin typeface="+mn-lt"/>
          <a:cs typeface="+mn-cs"/>
          <a:sym typeface="Arial" pitchFamily="34" charset="0"/>
        </a:defRPr>
      </a:lvl7pPr>
      <a:lvl8pPr marL="3429000" indent="-101600" algn="l" defTabSz="0" rtl="0" fontAlgn="base">
        <a:spcBef>
          <a:spcPct val="0"/>
        </a:spcBef>
        <a:spcAft>
          <a:spcPct val="0"/>
        </a:spcAft>
        <a:defRPr sz="1400">
          <a:solidFill>
            <a:srgbClr val="000000"/>
          </a:solidFill>
          <a:latin typeface="+mn-lt"/>
          <a:cs typeface="+mn-cs"/>
          <a:sym typeface="Arial" pitchFamily="34" charset="0"/>
        </a:defRPr>
      </a:lvl8pPr>
      <a:lvl9pPr marL="3886200" indent="-101600" algn="l" defTabSz="0" rtl="0" fontAlgn="base">
        <a:spcBef>
          <a:spcPct val="0"/>
        </a:spcBef>
        <a:spcAft>
          <a:spcPct val="0"/>
        </a:spcAft>
        <a:defRPr sz="1400">
          <a:solidFill>
            <a:srgbClr val="000000"/>
          </a:solidFill>
          <a:latin typeface="+mn-lt"/>
          <a:cs typeface="+mn-cs"/>
          <a:sym typeface="Arial" pitchFamily="34" charset="0"/>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vssd.eu/elgg/pg/groups/8393/str2-sustainable-tourism-and-the-region/" TargetMode="External"/><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hape 72"/>
          <p:cNvSpPr>
            <a:spLocks noGrp="1" noChangeArrowheads="1"/>
          </p:cNvSpPr>
          <p:nvPr>
            <p:ph type="ctrTitle" idx="4294967295"/>
          </p:nvPr>
        </p:nvSpPr>
        <p:spPr>
          <a:xfrm>
            <a:off x="685800" y="746125"/>
            <a:ext cx="7772400" cy="1954213"/>
          </a:xfrm>
        </p:spPr>
        <p:txBody>
          <a:bodyPr/>
          <a:lstStyle/>
          <a:p>
            <a:pPr algn="ctr" eaLnBrk="1" hangingPunct="1">
              <a:lnSpc>
                <a:spcPct val="115000"/>
              </a:lnSpc>
              <a:spcAft>
                <a:spcPts val="1100"/>
              </a:spcAft>
              <a:buSzPct val="91000"/>
            </a:pPr>
            <a:r>
              <a:rPr lang="pt-PT" altLang="zh-CN" sz="1200" b="1" u="sng" smtClean="0">
                <a:ea typeface="SimSun" pitchFamily="2" charset="-122"/>
              </a:rPr>
              <a:t>European Virtual Seminar WS 2013/2014</a:t>
            </a:r>
            <a:br>
              <a:rPr lang="pt-PT" altLang="zh-CN" sz="1200" b="1" u="sng" smtClean="0">
                <a:ea typeface="SimSun" pitchFamily="2" charset="-122"/>
              </a:rPr>
            </a:br>
            <a:r>
              <a:rPr lang="pt-PT" altLang="zh-CN" sz="1200" b="1" u="sng" smtClean="0">
                <a:ea typeface="SimSun" pitchFamily="2" charset="-122"/>
              </a:rPr>
              <a:t>Research report </a:t>
            </a:r>
            <a:br>
              <a:rPr lang="pt-PT" altLang="zh-CN" sz="1200" b="1" u="sng" smtClean="0">
                <a:ea typeface="SimSun" pitchFamily="2" charset="-122"/>
              </a:rPr>
            </a:br>
            <a:r>
              <a:rPr lang="pt-PT" altLang="zh-CN" sz="1200" b="1" u="sng" smtClean="0">
                <a:ea typeface="SimSun" pitchFamily="2" charset="-122"/>
              </a:rPr>
              <a:t/>
            </a:r>
            <a:br>
              <a:rPr lang="pt-PT" altLang="zh-CN" sz="1200" b="1" u="sng" smtClean="0">
                <a:ea typeface="SimSun" pitchFamily="2" charset="-122"/>
              </a:rPr>
            </a:br>
            <a:r>
              <a:rPr lang="pt-PT" altLang="zh-CN" sz="1200" b="1" u="sng" smtClean="0">
                <a:ea typeface="SimSun" pitchFamily="2" charset="-122"/>
              </a:rPr>
              <a:t>THE ARLBERG REGION - Linking mass tourism and sustainability in the Arlberg region </a:t>
            </a:r>
            <a:endParaRPr lang="pt-PT" altLang="zh-CN" smtClean="0">
              <a:ea typeface="SimSun" pitchFamily="2" charset="-122"/>
            </a:endParaRPr>
          </a:p>
        </p:txBody>
      </p:sp>
      <p:sp>
        <p:nvSpPr>
          <p:cNvPr id="2051" name="Shape 73"/>
          <p:cNvSpPr>
            <a:spLocks noGrp="1" noChangeArrowheads="1"/>
          </p:cNvSpPr>
          <p:nvPr>
            <p:ph type="subTitle" idx="4294967295"/>
          </p:nvPr>
        </p:nvSpPr>
        <p:spPr>
          <a:xfrm>
            <a:off x="1371600" y="2914650"/>
            <a:ext cx="6400800" cy="1314450"/>
          </a:xfrm>
        </p:spPr>
        <p:txBody>
          <a:bodyPr/>
          <a:lstStyle/>
          <a:p>
            <a:pPr marL="0" indent="0" algn="ctr" eaLnBrk="1" hangingPunct="1">
              <a:spcBef>
                <a:spcPts val="638"/>
              </a:spcBef>
              <a:buClr>
                <a:srgbClr val="888888"/>
              </a:buClr>
              <a:buFont typeface="Calibri" pitchFamily="34" charset="0"/>
              <a:buNone/>
            </a:pPr>
            <a:endParaRPr lang="pt-PT" altLang="cs-CZ" smtClean="0"/>
          </a:p>
        </p:txBody>
      </p:sp>
      <p:pic>
        <p:nvPicPr>
          <p:cNvPr id="2052" name="Shape 74"/>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916113"/>
            <a:ext cx="4826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Shape 75"/>
          <p:cNvSpPr>
            <a:spLocks noChangeArrowheads="1"/>
          </p:cNvSpPr>
          <p:nvPr/>
        </p:nvSpPr>
        <p:spPr bwMode="auto">
          <a:xfrm>
            <a:off x="1681163" y="2043113"/>
            <a:ext cx="6091237" cy="251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buChar char="•"/>
              <a:defRPr sz="1400">
                <a:solidFill>
                  <a:srgbClr val="000000"/>
                </a:solidFill>
                <a:latin typeface="Arial" charset="0"/>
                <a:cs typeface="Arial" charset="0"/>
                <a:sym typeface="Arial" charset="0"/>
              </a:defRPr>
            </a:lvl1pPr>
            <a:lvl2pPr marL="742950" indent="-285750">
              <a:buChar char="–"/>
              <a:defRPr sz="1400">
                <a:solidFill>
                  <a:srgbClr val="000000"/>
                </a:solidFill>
                <a:latin typeface="Arial" charset="0"/>
                <a:cs typeface="Arial" charset="0"/>
                <a:sym typeface="Arial" charset="0"/>
              </a:defRPr>
            </a:lvl2pPr>
            <a:lvl3pPr marL="1143000" indent="-228600">
              <a:buChar char="•"/>
              <a:defRPr sz="1400">
                <a:solidFill>
                  <a:srgbClr val="000000"/>
                </a:solidFill>
                <a:latin typeface="Arial" charset="0"/>
                <a:cs typeface="Arial" charset="0"/>
                <a:sym typeface="Arial" charset="0"/>
              </a:defRPr>
            </a:lvl3pPr>
            <a:lvl4pPr marL="1600200" indent="-228600">
              <a:buChar char="–"/>
              <a:defRPr sz="1400">
                <a:solidFill>
                  <a:srgbClr val="000000"/>
                </a:solidFill>
                <a:latin typeface="Arial" charset="0"/>
                <a:cs typeface="Arial" charset="0"/>
                <a:sym typeface="Arial" charset="0"/>
              </a:defRPr>
            </a:lvl4pPr>
            <a:lvl5pPr marL="2057400" indent="-228600">
              <a:buChar char="»"/>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har char="»"/>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har char="»"/>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har char="»"/>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har char="»"/>
              <a:defRPr sz="1400">
                <a:solidFill>
                  <a:srgbClr val="000000"/>
                </a:solidFill>
                <a:latin typeface="Arial" charset="0"/>
                <a:cs typeface="Arial" charset="0"/>
                <a:sym typeface="Arial" charset="0"/>
              </a:defRPr>
            </a:lvl9pPr>
          </a:lstStyle>
          <a:p>
            <a:pPr>
              <a:lnSpc>
                <a:spcPct val="115000"/>
              </a:lnSpc>
              <a:spcAft>
                <a:spcPts val="1100"/>
              </a:spcAft>
              <a:buFontTx/>
              <a:buNone/>
            </a:pPr>
            <a:r>
              <a:rPr lang="pt-PT" altLang="zh-CN" sz="1200" b="1"/>
              <a:t>by </a:t>
            </a:r>
          </a:p>
          <a:p>
            <a:pPr>
              <a:spcAft>
                <a:spcPts val="300"/>
              </a:spcAft>
              <a:buFontTx/>
              <a:buNone/>
            </a:pPr>
            <a:r>
              <a:rPr lang="pt-PT" altLang="zh-CN" sz="1200" b="1">
                <a:solidFill>
                  <a:srgbClr val="2C4B0A"/>
                </a:solidFill>
                <a:hlinkClick r:id="rId3"/>
              </a:rPr>
              <a:t>STR2 - Sustainable Tourism and the Region</a:t>
            </a:r>
          </a:p>
          <a:p>
            <a:pPr>
              <a:buFontTx/>
              <a:buNone/>
            </a:pPr>
            <a:r>
              <a:rPr lang="pt-PT" altLang="zh-CN" sz="1200"/>
              <a:t>(</a:t>
            </a:r>
            <a:r>
              <a:rPr lang="pt-PT" altLang="zh-CN" sz="1200">
                <a:solidFill>
                  <a:srgbClr val="333333"/>
                </a:solidFill>
              </a:rPr>
              <a:t>Donatilde Catarino, Christoph Huber, Alina Marincan, Uta Scheffler, Carina Wolf)</a:t>
            </a:r>
            <a:endParaRPr lang="pt-PT" altLang="zh-CN"/>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hape 120"/>
          <p:cNvSpPr>
            <a:spLocks noGrp="1" noChangeArrowheads="1"/>
          </p:cNvSpPr>
          <p:nvPr>
            <p:ph type="title" idx="4294967295"/>
          </p:nvPr>
        </p:nvSpPr>
        <p:spPr>
          <a:xfrm>
            <a:off x="473075" y="736600"/>
            <a:ext cx="8229600" cy="642938"/>
          </a:xfrm>
        </p:spPr>
        <p:txBody>
          <a:bodyPr/>
          <a:lstStyle/>
          <a:p>
            <a:pPr algn="ctr" eaLnBrk="1" hangingPunct="1"/>
            <a:r>
              <a:rPr lang="pt-PT" altLang="zh-CN" b="1" u="sng" smtClean="0">
                <a:ea typeface="SimSun" pitchFamily="2" charset="-122"/>
              </a:rPr>
              <a:t> </a:t>
            </a:r>
            <a:r>
              <a:rPr lang="pt-PT" altLang="zh-CN" sz="1800" b="1" u="sng" smtClean="0">
                <a:ea typeface="SimSun" pitchFamily="2" charset="-122"/>
              </a:rPr>
              <a:t>Conclusion</a:t>
            </a:r>
            <a:endParaRPr lang="pt-PT" altLang="zh-CN" smtClean="0">
              <a:ea typeface="SimSun" pitchFamily="2" charset="-122"/>
            </a:endParaRPr>
          </a:p>
        </p:txBody>
      </p:sp>
      <p:sp>
        <p:nvSpPr>
          <p:cNvPr id="11267" name="Shape 121"/>
          <p:cNvSpPr>
            <a:spLocks noGrp="1" noChangeArrowheads="1"/>
          </p:cNvSpPr>
          <p:nvPr>
            <p:ph type="body" idx="4294967295"/>
          </p:nvPr>
        </p:nvSpPr>
        <p:spPr>
          <a:xfrm>
            <a:off x="473075" y="1379538"/>
            <a:ext cx="8229600" cy="4116387"/>
          </a:xfrm>
        </p:spPr>
        <p:txBody>
          <a:bodyPr/>
          <a:lstStyle/>
          <a:p>
            <a:pPr marL="0" indent="0" eaLnBrk="1" hangingPunct="1">
              <a:lnSpc>
                <a:spcPct val="150000"/>
              </a:lnSpc>
              <a:spcAft>
                <a:spcPts val="1100"/>
              </a:spcAft>
            </a:pPr>
            <a:r>
              <a:rPr lang="pt-PT" altLang="zh-CN" sz="1100" smtClean="0">
                <a:ea typeface="SimSun" pitchFamily="2" charset="-122"/>
              </a:rPr>
              <a:t> </a:t>
            </a:r>
            <a:r>
              <a:rPr lang="pt-PT" altLang="zh-CN" sz="1200" smtClean="0">
                <a:ea typeface="SimSun" pitchFamily="2" charset="-122"/>
              </a:rPr>
              <a:t>The text represents the evaluation and research of tourism of  Arlberg Region and its communities, the mass tourism and sustainability development.   </a:t>
            </a:r>
          </a:p>
          <a:p>
            <a:pPr marL="0" indent="0" eaLnBrk="1" hangingPunct="1">
              <a:lnSpc>
                <a:spcPct val="150000"/>
              </a:lnSpc>
              <a:spcAft>
                <a:spcPts val="1100"/>
              </a:spcAft>
            </a:pPr>
            <a:r>
              <a:rPr lang="pt-PT" altLang="zh-CN" sz="1200" smtClean="0">
                <a:ea typeface="SimSun" pitchFamily="2" charset="-122"/>
              </a:rPr>
              <a:t> Although the principal conclusion  was that tourism's influence was positive, there were also reported some unexpected and less desired conclusions.</a:t>
            </a:r>
          </a:p>
          <a:p>
            <a:pPr marL="0" indent="0" eaLnBrk="1" hangingPunct="1">
              <a:lnSpc>
                <a:spcPct val="150000"/>
              </a:lnSpc>
              <a:spcAft>
                <a:spcPts val="1100"/>
              </a:spcAft>
            </a:pPr>
            <a:r>
              <a:rPr lang="pt-PT" altLang="zh-CN" sz="1200" smtClean="0">
                <a:ea typeface="SimSun" pitchFamily="2" charset="-122"/>
              </a:rPr>
              <a:t> In the project and research we follow the main and the most efficient projects that involved the development and the sustainability of the region, also we had mention the tourism policies, the statistics per years about the tourist flows, the infrastructure that was made concerning the winter sports, the expansion of ski slopes,  the expansion of new parks, green areas, summer tours, also the transport infrastructure, industry and energy sources of the region.</a:t>
            </a:r>
          </a:p>
          <a:p>
            <a:pPr marL="0" indent="0" eaLnBrk="1" hangingPunct="1">
              <a:lnSpc>
                <a:spcPct val="150000"/>
              </a:lnSpc>
              <a:spcAft>
                <a:spcPts val="1100"/>
              </a:spcAft>
            </a:pPr>
            <a:r>
              <a:rPr lang="pt-PT" altLang="zh-CN" sz="1200" smtClean="0">
                <a:ea typeface="SimSun" pitchFamily="2" charset="-122"/>
              </a:rPr>
              <a:t> There were made suggestions during the time to accomplish others opinions and  strategies who may wish to transform  to tourism as a efficient modality of enhancing community development. We can say that the expression  “soft tourism,” is presented as a method for living harmoniously with tourism.</a:t>
            </a:r>
          </a:p>
          <a:p>
            <a:pPr marL="0" indent="0" eaLnBrk="1" hangingPunct="1">
              <a:spcBef>
                <a:spcPts val="638"/>
              </a:spcBef>
              <a:buFontTx/>
              <a:buNone/>
            </a:pPr>
            <a:r>
              <a:rPr lang="pt-PT" altLang="zh-CN" sz="1200" smtClean="0">
                <a:ea typeface="SimSun" pitchFamily="2" charset="-122"/>
              </a:rPr>
              <a:t>                                                                                                                                                                            </a:t>
            </a:r>
          </a:p>
          <a:p>
            <a:pPr marL="0" indent="0" eaLnBrk="1" hangingPunct="1">
              <a:spcBef>
                <a:spcPts val="638"/>
              </a:spcBef>
              <a:buFontTx/>
              <a:buNone/>
            </a:pPr>
            <a:endParaRPr lang="pt-PT" altLang="zh-CN" sz="1200" smtClean="0">
              <a:ea typeface="SimSun" pitchFamily="2" charset="-122"/>
            </a:endParaRPr>
          </a:p>
          <a:p>
            <a:pPr marL="0" indent="0" eaLnBrk="1" hangingPunct="1">
              <a:spcBef>
                <a:spcPts val="638"/>
              </a:spcBef>
              <a:buFont typeface="Calibri" pitchFamily="34" charset="0"/>
              <a:buChar char="•"/>
            </a:pPr>
            <a:endParaRPr lang="pt-PT" altLang="zh-CN" sz="1200" smtClean="0">
              <a:ea typeface="SimSun" pitchFamily="2" charset="-122"/>
            </a:endParaRPr>
          </a:p>
          <a:p>
            <a:pPr marL="0" indent="0" eaLnBrk="1" hangingPunct="1">
              <a:spcBef>
                <a:spcPts val="638"/>
              </a:spcBef>
              <a:buFont typeface="Calibri" pitchFamily="34" charset="0"/>
              <a:buChar char="•"/>
            </a:pPr>
            <a:endParaRPr lang="pt-PT" altLang="zh-CN" sz="1200" smtClean="0">
              <a:ea typeface="SimSun" pitchFamily="2" charset="-122"/>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aixaDeTexto 2"/>
          <p:cNvSpPr txBox="1">
            <a:spLocks noChangeArrowheads="1"/>
          </p:cNvSpPr>
          <p:nvPr/>
        </p:nvSpPr>
        <p:spPr bwMode="auto">
          <a:xfrm>
            <a:off x="1181100" y="1628775"/>
            <a:ext cx="66103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har char="•"/>
              <a:defRPr sz="1400">
                <a:solidFill>
                  <a:srgbClr val="000000"/>
                </a:solidFill>
                <a:latin typeface="Arial" charset="0"/>
                <a:cs typeface="Arial" charset="0"/>
                <a:sym typeface="Arial" charset="0"/>
              </a:defRPr>
            </a:lvl1pPr>
            <a:lvl2pPr marL="742950" indent="-285750">
              <a:buChar char="–"/>
              <a:defRPr sz="1400">
                <a:solidFill>
                  <a:srgbClr val="000000"/>
                </a:solidFill>
                <a:latin typeface="Arial" charset="0"/>
                <a:cs typeface="Arial" charset="0"/>
                <a:sym typeface="Arial" charset="0"/>
              </a:defRPr>
            </a:lvl2pPr>
            <a:lvl3pPr marL="1143000" indent="-228600">
              <a:buChar char="•"/>
              <a:defRPr sz="1400">
                <a:solidFill>
                  <a:srgbClr val="000000"/>
                </a:solidFill>
                <a:latin typeface="Arial" charset="0"/>
                <a:cs typeface="Arial" charset="0"/>
                <a:sym typeface="Arial" charset="0"/>
              </a:defRPr>
            </a:lvl3pPr>
            <a:lvl4pPr marL="1600200" indent="-228600">
              <a:buChar char="–"/>
              <a:defRPr sz="1400">
                <a:solidFill>
                  <a:srgbClr val="000000"/>
                </a:solidFill>
                <a:latin typeface="Arial" charset="0"/>
                <a:cs typeface="Arial" charset="0"/>
                <a:sym typeface="Arial" charset="0"/>
              </a:defRPr>
            </a:lvl4pPr>
            <a:lvl5pPr marL="2057400" indent="-228600">
              <a:buChar char="»"/>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har char="»"/>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har char="»"/>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har char="»"/>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har char="»"/>
              <a:defRPr sz="1400">
                <a:solidFill>
                  <a:srgbClr val="000000"/>
                </a:solidFill>
                <a:latin typeface="Arial" charset="0"/>
                <a:cs typeface="Arial" charset="0"/>
                <a:sym typeface="Arial" charset="0"/>
              </a:defRPr>
            </a:lvl9pPr>
          </a:lstStyle>
          <a:p>
            <a:pPr algn="just">
              <a:buFont typeface="Wingdings" pitchFamily="2" charset="2"/>
              <a:buChar char="Ø"/>
            </a:pPr>
            <a:r>
              <a:rPr lang="pt-PT" altLang="zh-CN"/>
              <a:t> drawing conclusion of our research, we can say that Arlberg region represents a polarizing center characterized by tourist flows, variety, innovation and strategies wich involve sustainability. Although, we can say that Arlberg region meets all the steps to become one sustainable.</a:t>
            </a:r>
            <a:endParaRPr lang="pt-PT" alt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hape 80"/>
          <p:cNvSpPr>
            <a:spLocks noGrp="1" noChangeArrowheads="1"/>
          </p:cNvSpPr>
          <p:nvPr>
            <p:ph type="title" idx="4294967295"/>
          </p:nvPr>
        </p:nvSpPr>
        <p:spPr/>
        <p:txBody>
          <a:bodyPr/>
          <a:lstStyle/>
          <a:p>
            <a:pPr algn="ctr" eaLnBrk="1" hangingPunct="1"/>
            <a:r>
              <a:rPr lang="pt-PT" altLang="zh-CN" b="1" u="sng" smtClean="0">
                <a:ea typeface="SimSun" pitchFamily="2" charset="-122"/>
              </a:rPr>
              <a:t>Group members</a:t>
            </a:r>
            <a:br>
              <a:rPr lang="pt-PT" altLang="zh-CN" b="1" u="sng" smtClean="0">
                <a:ea typeface="SimSun" pitchFamily="2" charset="-122"/>
              </a:rPr>
            </a:br>
            <a:endParaRPr lang="pt-PT" altLang="zh-CN" b="1" u="sng" smtClean="0">
              <a:ea typeface="SimSun" pitchFamily="2" charset="-122"/>
            </a:endParaRPr>
          </a:p>
        </p:txBody>
      </p:sp>
      <p:sp>
        <p:nvSpPr>
          <p:cNvPr id="3075" name="Shape 81"/>
          <p:cNvSpPr>
            <a:spLocks noGrp="1"/>
          </p:cNvSpPr>
          <p:nvPr>
            <p:ph type="body" idx="4294967295"/>
          </p:nvPr>
        </p:nvSpPr>
        <p:spPr>
          <a:ln cap="flat">
            <a:solidFill>
              <a:srgbClr val="333333"/>
            </a:solidFill>
            <a:bevel/>
            <a:headEnd/>
            <a:tailEnd/>
          </a:ln>
        </p:spPr>
        <p:txBody>
          <a:bodyPr/>
          <a:lstStyle/>
          <a:p>
            <a:pPr marL="0" indent="0" eaLnBrk="1" hangingPunct="1">
              <a:spcBef>
                <a:spcPts val="638"/>
              </a:spcBef>
              <a:buFont typeface="Calibri" pitchFamily="34" charset="0"/>
              <a:buNone/>
            </a:pPr>
            <a:r>
              <a:rPr lang="pt-PT" altLang="zh-CN" sz="1200" smtClean="0">
                <a:solidFill>
                  <a:srgbClr val="333333"/>
                </a:solidFill>
                <a:ea typeface="SimSun" pitchFamily="2" charset="-122"/>
              </a:rPr>
              <a:t>1) </a:t>
            </a:r>
            <a:r>
              <a:rPr lang="pt-PT" altLang="zh-CN" sz="1200" b="1" smtClean="0">
                <a:solidFill>
                  <a:srgbClr val="333333"/>
                </a:solidFill>
                <a:ea typeface="SimSun" pitchFamily="2" charset="-122"/>
              </a:rPr>
              <a:t>Donatilde Catarin</a:t>
            </a:r>
            <a:r>
              <a:rPr lang="pt-PT" altLang="zh-CN" sz="1200" b="1" smtClean="0">
                <a:ea typeface="SimSun" pitchFamily="2" charset="-122"/>
              </a:rPr>
              <a:t>o:</a:t>
            </a:r>
            <a:r>
              <a:rPr lang="pt-PT" altLang="zh-CN" sz="1200" smtClean="0">
                <a:ea typeface="SimSun" pitchFamily="2" charset="-122"/>
              </a:rPr>
              <a:t> </a:t>
            </a:r>
            <a:r>
              <a:rPr lang="pt-PT" altLang="zh-CN" sz="1100" smtClean="0">
                <a:ea typeface="SimSun" pitchFamily="2" charset="-122"/>
              </a:rPr>
              <a:t>I'm a student in Universidade Aberta, master in Environmental Citizenship and Participation, Portugal</a:t>
            </a:r>
          </a:p>
          <a:p>
            <a:pPr marL="0" indent="0" eaLnBrk="1" hangingPunct="1">
              <a:spcBef>
                <a:spcPts val="638"/>
              </a:spcBef>
              <a:buFont typeface="Calibri" pitchFamily="34" charset="0"/>
              <a:buChar char="•"/>
            </a:pPr>
            <a:endParaRPr lang="pt-PT" altLang="zh-CN" sz="1100" smtClean="0">
              <a:ea typeface="SimSun" pitchFamily="2" charset="-122"/>
            </a:endParaRPr>
          </a:p>
          <a:p>
            <a:pPr marL="0" indent="0" eaLnBrk="1" hangingPunct="1">
              <a:spcBef>
                <a:spcPts val="638"/>
              </a:spcBef>
              <a:buFont typeface="Calibri" pitchFamily="34" charset="0"/>
              <a:buNone/>
            </a:pPr>
            <a:r>
              <a:rPr lang="pt-PT" altLang="zh-CN" sz="1200" smtClean="0">
                <a:ea typeface="SimSun" pitchFamily="2" charset="-122"/>
              </a:rPr>
              <a:t>2) </a:t>
            </a:r>
            <a:r>
              <a:rPr lang="pt-PT" altLang="zh-CN" sz="1200" b="1" smtClean="0">
                <a:ea typeface="SimSun" pitchFamily="2" charset="-122"/>
              </a:rPr>
              <a:t>Christoph Huber:</a:t>
            </a:r>
            <a:r>
              <a:rPr lang="pt-PT" altLang="zh-CN" sz="1200" smtClean="0">
                <a:ea typeface="SimSun" pitchFamily="2" charset="-122"/>
              </a:rPr>
              <a:t> </a:t>
            </a:r>
            <a:r>
              <a:rPr lang="pt-PT" altLang="zh-CN" sz="1100" smtClean="0">
                <a:ea typeface="SimSun" pitchFamily="2" charset="-122"/>
              </a:rPr>
              <a:t>I study Geography and History for teaching and now I am in my 7th semester, great skier, Austria</a:t>
            </a:r>
          </a:p>
          <a:p>
            <a:pPr marL="0" indent="0" eaLnBrk="1" hangingPunct="1">
              <a:spcBef>
                <a:spcPts val="638"/>
              </a:spcBef>
              <a:buFont typeface="Calibri" pitchFamily="34" charset="0"/>
              <a:buChar char="•"/>
            </a:pPr>
            <a:endParaRPr lang="pt-PT" altLang="zh-CN" sz="1100" smtClean="0">
              <a:ea typeface="SimSun" pitchFamily="2" charset="-122"/>
            </a:endParaRPr>
          </a:p>
          <a:p>
            <a:pPr marL="0" indent="0" eaLnBrk="1" hangingPunct="1">
              <a:spcBef>
                <a:spcPts val="638"/>
              </a:spcBef>
              <a:buFont typeface="Calibri" pitchFamily="34" charset="0"/>
              <a:buNone/>
            </a:pPr>
            <a:r>
              <a:rPr lang="pt-PT" altLang="zh-CN" sz="1200" smtClean="0">
                <a:ea typeface="SimSun" pitchFamily="2" charset="-122"/>
              </a:rPr>
              <a:t>3) </a:t>
            </a:r>
            <a:r>
              <a:rPr lang="pt-PT" altLang="zh-CN" sz="1200" b="1" smtClean="0">
                <a:ea typeface="SimSun" pitchFamily="2" charset="-122"/>
              </a:rPr>
              <a:t>Alina Marincan:</a:t>
            </a:r>
            <a:r>
              <a:rPr lang="pt-PT" altLang="zh-CN" sz="1200" smtClean="0">
                <a:ea typeface="SimSun" pitchFamily="2" charset="-122"/>
              </a:rPr>
              <a:t> </a:t>
            </a:r>
            <a:r>
              <a:rPr lang="pt-PT" altLang="zh-CN" sz="1100" smtClean="0">
                <a:ea typeface="SimSun" pitchFamily="2" charset="-122"/>
              </a:rPr>
              <a:t>I've graduated the college of Gegraphy, specialisation on Tourism, Romania</a:t>
            </a:r>
          </a:p>
          <a:p>
            <a:pPr marL="0" indent="0" eaLnBrk="1" hangingPunct="1">
              <a:spcBef>
                <a:spcPts val="638"/>
              </a:spcBef>
              <a:buFont typeface="Calibri" pitchFamily="34" charset="0"/>
              <a:buChar char="•"/>
            </a:pPr>
            <a:endParaRPr lang="pt-PT" altLang="zh-CN" sz="1100" smtClean="0">
              <a:ea typeface="SimSun" pitchFamily="2" charset="-122"/>
            </a:endParaRPr>
          </a:p>
          <a:p>
            <a:pPr marL="0" indent="0" eaLnBrk="1" hangingPunct="1">
              <a:spcBef>
                <a:spcPts val="638"/>
              </a:spcBef>
              <a:buFont typeface="Calibri" pitchFamily="34" charset="0"/>
              <a:buNone/>
            </a:pPr>
            <a:r>
              <a:rPr lang="pt-PT" altLang="zh-CN" sz="1200" smtClean="0">
                <a:ea typeface="SimSun" pitchFamily="2" charset="-122"/>
              </a:rPr>
              <a:t>4) </a:t>
            </a:r>
            <a:r>
              <a:rPr lang="pt-PT" altLang="zh-CN" sz="1200" b="1" smtClean="0">
                <a:ea typeface="SimSun" pitchFamily="2" charset="-122"/>
              </a:rPr>
              <a:t>Uta Scheffler:</a:t>
            </a:r>
            <a:r>
              <a:rPr lang="pt-PT" altLang="zh-CN" sz="1200" smtClean="0">
                <a:ea typeface="SimSun" pitchFamily="2" charset="-122"/>
              </a:rPr>
              <a:t> </a:t>
            </a:r>
            <a:r>
              <a:rPr lang="pt-PT" altLang="zh-CN" sz="1100" smtClean="0">
                <a:ea typeface="SimSun" pitchFamily="2" charset="-122"/>
              </a:rPr>
              <a:t>I studied biology and French at the university of Freiburg, enthusiastic skier, Netherlands</a:t>
            </a:r>
          </a:p>
          <a:p>
            <a:pPr marL="0" indent="0" eaLnBrk="1" hangingPunct="1">
              <a:spcBef>
                <a:spcPts val="638"/>
              </a:spcBef>
              <a:buFont typeface="Calibri" pitchFamily="34" charset="0"/>
              <a:buChar char="•"/>
            </a:pPr>
            <a:endParaRPr lang="pt-PT" altLang="zh-CN" sz="1100" smtClean="0">
              <a:ea typeface="SimSun" pitchFamily="2" charset="-122"/>
            </a:endParaRPr>
          </a:p>
          <a:p>
            <a:pPr marL="0" indent="0" eaLnBrk="1" hangingPunct="1">
              <a:lnSpc>
                <a:spcPct val="115000"/>
              </a:lnSpc>
              <a:spcBef>
                <a:spcPts val="400"/>
              </a:spcBef>
              <a:spcAft>
                <a:spcPts val="1100"/>
              </a:spcAft>
              <a:buFont typeface="Calibri" pitchFamily="34" charset="0"/>
              <a:buNone/>
            </a:pPr>
            <a:r>
              <a:rPr lang="pt-PT" altLang="zh-CN" sz="1200" smtClean="0">
                <a:ea typeface="SimSun" pitchFamily="2" charset="-122"/>
              </a:rPr>
              <a:t>5) </a:t>
            </a:r>
            <a:r>
              <a:rPr lang="pt-PT" altLang="zh-CN" sz="1200" b="1" smtClean="0">
                <a:ea typeface="SimSun" pitchFamily="2" charset="-122"/>
              </a:rPr>
              <a:t>Carina Wolf: </a:t>
            </a:r>
            <a:r>
              <a:rPr lang="pt-PT" altLang="zh-CN" sz="1200" smtClean="0">
                <a:ea typeface="SimSun" pitchFamily="2" charset="-122"/>
              </a:rPr>
              <a:t> </a:t>
            </a:r>
            <a:r>
              <a:rPr lang="pt-PT" altLang="zh-CN" sz="900" smtClean="0">
                <a:ea typeface="SimSun" pitchFamily="2" charset="-122"/>
              </a:rPr>
              <a:t>I</a:t>
            </a:r>
            <a:r>
              <a:rPr lang="pt-PT" altLang="zh-CN" sz="1100" smtClean="0">
                <a:ea typeface="SimSun" pitchFamily="2" charset="-122"/>
              </a:rPr>
              <a:t>´m 21 years old and studying maths and geography for becoming a teacher and maths (Bac) in Graz; Skiing Instructor and KIds entertainer in der "Burg" (Lech am Arlberg), Austria</a:t>
            </a:r>
          </a:p>
          <a:p>
            <a:pPr marL="0" indent="0" eaLnBrk="1" hangingPunct="1">
              <a:spcBef>
                <a:spcPts val="638"/>
              </a:spcBef>
              <a:buFont typeface="Calibri" pitchFamily="34" charset="0"/>
              <a:buChar char="•"/>
            </a:pPr>
            <a:endParaRPr lang="pt-PT" altLang="zh-CN" sz="1100" smtClean="0">
              <a:ea typeface="SimSun" pitchFamily="2" charset="-122"/>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hape 86"/>
          <p:cNvSpPr>
            <a:spLocks noGrp="1" noChangeArrowheads="1"/>
          </p:cNvSpPr>
          <p:nvPr>
            <p:ph type="title" idx="4294967295"/>
          </p:nvPr>
        </p:nvSpPr>
        <p:spPr/>
        <p:txBody>
          <a:bodyPr/>
          <a:lstStyle/>
          <a:p>
            <a:pPr algn="ctr" eaLnBrk="1" hangingPunct="1"/>
            <a:endParaRPr lang="pt-PT" altLang="cs-CZ" smtClean="0"/>
          </a:p>
        </p:txBody>
      </p:sp>
      <p:sp>
        <p:nvSpPr>
          <p:cNvPr id="4099" name="Shape 87"/>
          <p:cNvSpPr>
            <a:spLocks noGrp="1" noChangeArrowheads="1"/>
          </p:cNvSpPr>
          <p:nvPr>
            <p:ph type="body" idx="4294967295"/>
          </p:nvPr>
        </p:nvSpPr>
        <p:spPr/>
        <p:txBody>
          <a:bodyPr/>
          <a:lstStyle/>
          <a:p>
            <a:pPr eaLnBrk="1" hangingPunct="1">
              <a:spcBef>
                <a:spcPts val="638"/>
              </a:spcBef>
              <a:buFont typeface="Calibri" pitchFamily="34" charset="0"/>
              <a:buChar char="•"/>
            </a:pPr>
            <a:endParaRPr lang="pt-PT" altLang="cs-CZ" smtClean="0"/>
          </a:p>
        </p:txBody>
      </p:sp>
      <p:pic>
        <p:nvPicPr>
          <p:cNvPr id="4100" name="Shape 88"/>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075" y="736600"/>
            <a:ext cx="4719638" cy="422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Shape 89"/>
          <p:cNvSpPr>
            <a:spLocks noChangeArrowheads="1"/>
          </p:cNvSpPr>
          <p:nvPr/>
        </p:nvSpPr>
        <p:spPr bwMode="auto">
          <a:xfrm>
            <a:off x="6159500" y="1922463"/>
            <a:ext cx="2413000" cy="269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a:buChar char="•"/>
              <a:defRPr sz="1400">
                <a:solidFill>
                  <a:srgbClr val="000000"/>
                </a:solidFill>
                <a:latin typeface="Arial" charset="0"/>
                <a:cs typeface="Arial" charset="0"/>
                <a:sym typeface="Arial" charset="0"/>
              </a:defRPr>
            </a:lvl1pPr>
            <a:lvl2pPr marL="742950" indent="-285750">
              <a:buChar char="–"/>
              <a:defRPr sz="1400">
                <a:solidFill>
                  <a:srgbClr val="000000"/>
                </a:solidFill>
                <a:latin typeface="Arial" charset="0"/>
                <a:cs typeface="Arial" charset="0"/>
                <a:sym typeface="Arial" charset="0"/>
              </a:defRPr>
            </a:lvl2pPr>
            <a:lvl3pPr marL="1143000" indent="-228600">
              <a:buChar char="•"/>
              <a:defRPr sz="1400">
                <a:solidFill>
                  <a:srgbClr val="000000"/>
                </a:solidFill>
                <a:latin typeface="Arial" charset="0"/>
                <a:cs typeface="Arial" charset="0"/>
                <a:sym typeface="Arial" charset="0"/>
              </a:defRPr>
            </a:lvl3pPr>
            <a:lvl4pPr marL="1600200" indent="-228600">
              <a:buChar char="–"/>
              <a:defRPr sz="1400">
                <a:solidFill>
                  <a:srgbClr val="000000"/>
                </a:solidFill>
                <a:latin typeface="Arial" charset="0"/>
                <a:cs typeface="Arial" charset="0"/>
                <a:sym typeface="Arial" charset="0"/>
              </a:defRPr>
            </a:lvl4pPr>
            <a:lvl5pPr marL="2057400" indent="-228600">
              <a:buChar char="»"/>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har char="»"/>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har char="»"/>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har char="»"/>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har char="»"/>
              <a:defRPr sz="1400">
                <a:solidFill>
                  <a:srgbClr val="000000"/>
                </a:solidFill>
                <a:latin typeface="Arial" charset="0"/>
                <a:cs typeface="Arial" charset="0"/>
                <a:sym typeface="Arial" charset="0"/>
              </a:defRPr>
            </a:lvl9pPr>
          </a:lstStyle>
          <a:p>
            <a:pPr>
              <a:buFontTx/>
              <a:buNone/>
            </a:pPr>
            <a:endParaRPr lang="pt-PT" altLang="cs-CZ"/>
          </a:p>
        </p:txBody>
      </p:sp>
      <p:sp>
        <p:nvSpPr>
          <p:cNvPr id="4102" name="Shape 90"/>
          <p:cNvSpPr>
            <a:spLocks noChangeArrowheads="1"/>
          </p:cNvSpPr>
          <p:nvPr/>
        </p:nvSpPr>
        <p:spPr bwMode="auto">
          <a:xfrm>
            <a:off x="6311900" y="2074863"/>
            <a:ext cx="2413000" cy="269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a:buChar char="•"/>
              <a:defRPr sz="1400">
                <a:solidFill>
                  <a:srgbClr val="000000"/>
                </a:solidFill>
                <a:latin typeface="Arial" charset="0"/>
                <a:cs typeface="Arial" charset="0"/>
                <a:sym typeface="Arial" charset="0"/>
              </a:defRPr>
            </a:lvl1pPr>
            <a:lvl2pPr marL="742950" indent="-285750">
              <a:buChar char="–"/>
              <a:defRPr sz="1400">
                <a:solidFill>
                  <a:srgbClr val="000000"/>
                </a:solidFill>
                <a:latin typeface="Arial" charset="0"/>
                <a:cs typeface="Arial" charset="0"/>
                <a:sym typeface="Arial" charset="0"/>
              </a:defRPr>
            </a:lvl2pPr>
            <a:lvl3pPr marL="1143000" indent="-228600">
              <a:buChar char="•"/>
              <a:defRPr sz="1400">
                <a:solidFill>
                  <a:srgbClr val="000000"/>
                </a:solidFill>
                <a:latin typeface="Arial" charset="0"/>
                <a:cs typeface="Arial" charset="0"/>
                <a:sym typeface="Arial" charset="0"/>
              </a:defRPr>
            </a:lvl3pPr>
            <a:lvl4pPr marL="1600200" indent="-228600">
              <a:buChar char="–"/>
              <a:defRPr sz="1400">
                <a:solidFill>
                  <a:srgbClr val="000000"/>
                </a:solidFill>
                <a:latin typeface="Arial" charset="0"/>
                <a:cs typeface="Arial" charset="0"/>
                <a:sym typeface="Arial" charset="0"/>
              </a:defRPr>
            </a:lvl4pPr>
            <a:lvl5pPr marL="2057400" indent="-228600">
              <a:buChar char="»"/>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har char="»"/>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har char="»"/>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har char="»"/>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har char="»"/>
              <a:defRPr sz="1400">
                <a:solidFill>
                  <a:srgbClr val="000000"/>
                </a:solidFill>
                <a:latin typeface="Arial" charset="0"/>
                <a:cs typeface="Arial" charset="0"/>
                <a:sym typeface="Arial" charset="0"/>
              </a:defRPr>
            </a:lvl9pPr>
          </a:lstStyle>
          <a:p>
            <a:pPr>
              <a:buFontTx/>
              <a:buNone/>
            </a:pPr>
            <a:endParaRPr lang="pt-PT" altLang="cs-CZ"/>
          </a:p>
        </p:txBody>
      </p:sp>
      <p:sp>
        <p:nvSpPr>
          <p:cNvPr id="4103" name="Shape 91"/>
          <p:cNvSpPr>
            <a:spLocks noChangeArrowheads="1"/>
          </p:cNvSpPr>
          <p:nvPr/>
        </p:nvSpPr>
        <p:spPr bwMode="auto">
          <a:xfrm>
            <a:off x="5546725" y="968375"/>
            <a:ext cx="3155950" cy="358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a:buChar char="•"/>
              <a:defRPr sz="1400">
                <a:solidFill>
                  <a:srgbClr val="000000"/>
                </a:solidFill>
                <a:latin typeface="Arial" charset="0"/>
                <a:cs typeface="Arial" charset="0"/>
                <a:sym typeface="Arial" charset="0"/>
              </a:defRPr>
            </a:lvl1pPr>
            <a:lvl2pPr marL="742950" indent="-285750">
              <a:buChar char="–"/>
              <a:defRPr sz="1400">
                <a:solidFill>
                  <a:srgbClr val="000000"/>
                </a:solidFill>
                <a:latin typeface="Arial" charset="0"/>
                <a:cs typeface="Arial" charset="0"/>
                <a:sym typeface="Arial" charset="0"/>
              </a:defRPr>
            </a:lvl2pPr>
            <a:lvl3pPr marL="1143000" indent="-228600">
              <a:buChar char="•"/>
              <a:defRPr sz="1400">
                <a:solidFill>
                  <a:srgbClr val="000000"/>
                </a:solidFill>
                <a:latin typeface="Arial" charset="0"/>
                <a:cs typeface="Arial" charset="0"/>
                <a:sym typeface="Arial" charset="0"/>
              </a:defRPr>
            </a:lvl3pPr>
            <a:lvl4pPr marL="1600200" indent="-228600">
              <a:buChar char="–"/>
              <a:defRPr sz="1400">
                <a:solidFill>
                  <a:srgbClr val="000000"/>
                </a:solidFill>
                <a:latin typeface="Arial" charset="0"/>
                <a:cs typeface="Arial" charset="0"/>
                <a:sym typeface="Arial" charset="0"/>
              </a:defRPr>
            </a:lvl4pPr>
            <a:lvl5pPr marL="2057400" indent="-228600">
              <a:buChar char="»"/>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har char="»"/>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har char="»"/>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har char="»"/>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har char="»"/>
              <a:defRPr sz="1400">
                <a:solidFill>
                  <a:srgbClr val="000000"/>
                </a:solidFill>
                <a:latin typeface="Arial" charset="0"/>
                <a:cs typeface="Arial" charset="0"/>
                <a:sym typeface="Arial" charset="0"/>
              </a:defRPr>
            </a:lvl9pPr>
          </a:lstStyle>
          <a:p>
            <a:pPr>
              <a:buFontTx/>
              <a:buNone/>
            </a:pPr>
            <a:r>
              <a:rPr lang="pt-PT" altLang="zh-CN" sz="1800" b="1" u="sng">
                <a:solidFill>
                  <a:srgbClr val="262626"/>
                </a:solidFill>
              </a:rPr>
              <a:t>Arlberg, “the cradle of alpine skiing” </a:t>
            </a:r>
          </a:p>
          <a:p>
            <a:pPr>
              <a:buFontTx/>
              <a:buNone/>
            </a:pPr>
            <a:endParaRPr lang="pt-PT" altLang="zh-CN" sz="1800" b="1" u="sng">
              <a:solidFill>
                <a:srgbClr val="262626"/>
              </a:solidFill>
            </a:endParaRPr>
          </a:p>
          <a:p>
            <a:pPr>
              <a:buFontTx/>
              <a:buNone/>
            </a:pPr>
            <a:r>
              <a:rPr lang="pt-PT" altLang="zh-CN">
                <a:solidFill>
                  <a:srgbClr val="262626"/>
                </a:solidFill>
              </a:rPr>
              <a:t>- an Austrian mountain massif </a:t>
            </a:r>
          </a:p>
          <a:p>
            <a:pPr>
              <a:buFontTx/>
              <a:buNone/>
            </a:pPr>
            <a:endParaRPr lang="pt-PT" altLang="zh-CN">
              <a:solidFill>
                <a:srgbClr val="262626"/>
              </a:solidFill>
            </a:endParaRPr>
          </a:p>
          <a:p>
            <a:pPr>
              <a:buFontTx/>
              <a:buNone/>
            </a:pPr>
            <a:r>
              <a:rPr lang="pt-PT" altLang="zh-CN">
                <a:solidFill>
                  <a:srgbClr val="262626"/>
                </a:solidFill>
              </a:rPr>
              <a:t>- situated between Vorarlberg and Tyrol, </a:t>
            </a:r>
          </a:p>
          <a:p>
            <a:pPr>
              <a:buFontTx/>
              <a:buNone/>
            </a:pPr>
            <a:endParaRPr lang="pt-PT" altLang="zh-CN">
              <a:solidFill>
                <a:srgbClr val="262626"/>
              </a:solidFill>
            </a:endParaRPr>
          </a:p>
          <a:p>
            <a:pPr>
              <a:buFontTx/>
              <a:buNone/>
            </a:pPr>
            <a:r>
              <a:rPr lang="pt-PT" altLang="zh-CN">
                <a:solidFill>
                  <a:srgbClr val="262626"/>
                </a:solidFill>
              </a:rPr>
              <a:t>- at an altitude between 1300 and 2811m</a:t>
            </a:r>
          </a:p>
          <a:p>
            <a:pPr>
              <a:buFontTx/>
              <a:buNone/>
            </a:pPr>
            <a:endParaRPr lang="pt-PT" altLang="zh-CN">
              <a:solidFill>
                <a:srgbClr val="262626"/>
              </a:solidFill>
            </a:endParaRPr>
          </a:p>
          <a:p>
            <a:pPr>
              <a:lnSpc>
                <a:spcPct val="115000"/>
              </a:lnSpc>
              <a:buFontTx/>
              <a:buNone/>
            </a:pPr>
            <a:r>
              <a:rPr lang="pt-PT" altLang="zh-CN">
                <a:solidFill>
                  <a:srgbClr val="262626"/>
                </a:solidFill>
              </a:rPr>
              <a:t>- well known for its popular places and fantastic ski resorts such as Lech, St. Anton, St. Christoph, Stüben and Zürs </a:t>
            </a:r>
            <a:endParaRPr lang="pt-PT" altLang="zh-CN"/>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hape 96"/>
          <p:cNvSpPr>
            <a:spLocks noGrp="1" noChangeArrowheads="1"/>
          </p:cNvSpPr>
          <p:nvPr>
            <p:ph type="title" idx="4294967295"/>
          </p:nvPr>
        </p:nvSpPr>
        <p:spPr>
          <a:xfrm>
            <a:off x="473075" y="736600"/>
            <a:ext cx="8229600" cy="635000"/>
          </a:xfrm>
        </p:spPr>
        <p:txBody>
          <a:bodyPr/>
          <a:lstStyle/>
          <a:p>
            <a:pPr algn="ctr" eaLnBrk="1" hangingPunct="1"/>
            <a:r>
              <a:rPr lang="pt-PT" altLang="zh-CN" sz="1800" b="1" u="sng" smtClean="0">
                <a:ea typeface="SimSun" pitchFamily="2" charset="-122"/>
              </a:rPr>
              <a:t>Introduction</a:t>
            </a:r>
            <a:endParaRPr lang="pt-PT" altLang="zh-CN" smtClean="0">
              <a:ea typeface="SimSun" pitchFamily="2" charset="-122"/>
            </a:endParaRPr>
          </a:p>
        </p:txBody>
      </p:sp>
      <p:sp>
        <p:nvSpPr>
          <p:cNvPr id="5123" name="Shape 97"/>
          <p:cNvSpPr>
            <a:spLocks noGrp="1" noChangeArrowheads="1"/>
          </p:cNvSpPr>
          <p:nvPr>
            <p:ph type="body" idx="4294967295"/>
          </p:nvPr>
        </p:nvSpPr>
        <p:spPr>
          <a:xfrm>
            <a:off x="457200" y="1371600"/>
            <a:ext cx="8229600" cy="3222625"/>
          </a:xfrm>
        </p:spPr>
        <p:txBody>
          <a:bodyPr/>
          <a:lstStyle/>
          <a:p>
            <a:pPr marL="0" indent="0" algn="just" eaLnBrk="1" hangingPunct="1">
              <a:lnSpc>
                <a:spcPct val="150000"/>
              </a:lnSpc>
              <a:buFont typeface="Calibri" pitchFamily="34" charset="0"/>
              <a:buNone/>
            </a:pPr>
            <a:r>
              <a:rPr lang="pt-PT" altLang="zh-CN" b="1" u="sng" smtClean="0">
                <a:solidFill>
                  <a:srgbClr val="262626"/>
                </a:solidFill>
                <a:ea typeface="SimSun" pitchFamily="2" charset="-122"/>
              </a:rPr>
              <a:t>The aim of our research: </a:t>
            </a:r>
          </a:p>
          <a:p>
            <a:pPr marL="0" indent="0" eaLnBrk="1" hangingPunct="1">
              <a:spcBef>
                <a:spcPts val="638"/>
              </a:spcBef>
              <a:buFont typeface="Calibri" pitchFamily="34" charset="0"/>
              <a:buChar char="•"/>
            </a:pPr>
            <a:endParaRPr lang="pt-PT" altLang="zh-CN" b="1" u="sng" smtClean="0">
              <a:solidFill>
                <a:srgbClr val="262626"/>
              </a:solidFill>
              <a:ea typeface="SimSun" pitchFamily="2" charset="-122"/>
            </a:endParaRPr>
          </a:p>
          <a:p>
            <a:pPr marL="0" indent="0" algn="just" eaLnBrk="1" hangingPunct="1">
              <a:lnSpc>
                <a:spcPct val="150000"/>
              </a:lnSpc>
              <a:buFont typeface="Calibri" pitchFamily="34" charset="0"/>
              <a:buNone/>
            </a:pPr>
            <a:r>
              <a:rPr lang="pt-PT" altLang="zh-CN" smtClean="0">
                <a:solidFill>
                  <a:srgbClr val="262626"/>
                </a:solidFill>
                <a:ea typeface="SimSun" pitchFamily="2" charset="-122"/>
              </a:rPr>
              <a:t>- </a:t>
            </a:r>
            <a:r>
              <a:rPr lang="pt-PT" altLang="zh-CN" smtClean="0">
                <a:ea typeface="SimSun" pitchFamily="2" charset="-122"/>
              </a:rPr>
              <a:t>the tourism policy in Arlberg equaly respects:	the economic, </a:t>
            </a:r>
          </a:p>
          <a:p>
            <a:pPr marL="0" indent="0" algn="just" eaLnBrk="1" hangingPunct="1">
              <a:lnSpc>
                <a:spcPct val="150000"/>
              </a:lnSpc>
              <a:buFont typeface="Calibri" pitchFamily="34" charset="0"/>
              <a:buNone/>
            </a:pPr>
            <a:r>
              <a:rPr lang="pt-PT" altLang="zh-CN" smtClean="0">
                <a:ea typeface="SimSun" pitchFamily="2" charset="-122"/>
              </a:rPr>
              <a:t>the social and </a:t>
            </a:r>
          </a:p>
          <a:p>
            <a:pPr marL="0" indent="0" algn="just" eaLnBrk="1" hangingPunct="1">
              <a:lnSpc>
                <a:spcPct val="150000"/>
              </a:lnSpc>
              <a:buFont typeface="Calibri" pitchFamily="34" charset="0"/>
              <a:buNone/>
            </a:pPr>
            <a:r>
              <a:rPr lang="pt-PT" altLang="zh-CN" smtClean="0">
                <a:ea typeface="SimSun" pitchFamily="2" charset="-122"/>
              </a:rPr>
              <a:t>the environmental dimensions       </a:t>
            </a:r>
            <a:r>
              <a:rPr lang="pt-PT" altLang="zh-CN" b="1" i="1" smtClean="0">
                <a:ea typeface="SimSun" pitchFamily="2" charset="-122"/>
              </a:rPr>
              <a:t>or:</a:t>
            </a:r>
          </a:p>
          <a:p>
            <a:pPr marL="0" indent="0" eaLnBrk="1" hangingPunct="1">
              <a:spcBef>
                <a:spcPts val="638"/>
              </a:spcBef>
              <a:buFont typeface="Calibri" pitchFamily="34" charset="0"/>
              <a:buChar char="•"/>
            </a:pPr>
            <a:endParaRPr lang="pt-PT" altLang="zh-CN" b="1" i="1" smtClean="0">
              <a:ea typeface="SimSun" pitchFamily="2" charset="-122"/>
            </a:endParaRPr>
          </a:p>
          <a:p>
            <a:pPr marL="0" indent="0" algn="just" eaLnBrk="1" hangingPunct="1">
              <a:lnSpc>
                <a:spcPct val="150000"/>
              </a:lnSpc>
              <a:buFont typeface="Calibri" pitchFamily="34" charset="0"/>
              <a:buNone/>
            </a:pPr>
            <a:r>
              <a:rPr lang="pt-PT" altLang="zh-CN" smtClean="0">
                <a:ea typeface="SimSun" pitchFamily="2" charset="-122"/>
              </a:rPr>
              <a:t>- if it only pursues economic goals, putting in danger the equitable access to the ressources</a:t>
            </a:r>
          </a:p>
          <a:p>
            <a:pPr marL="0" indent="0" algn="just" eaLnBrk="1" hangingPunct="1">
              <a:lnSpc>
                <a:spcPct val="150000"/>
              </a:lnSpc>
              <a:buFont typeface="Calibri" pitchFamily="34" charset="0"/>
              <a:buNone/>
            </a:pPr>
            <a:r>
              <a:rPr lang="pt-PT" altLang="zh-CN" smtClean="0">
                <a:ea typeface="SimSun" pitchFamily="2" charset="-122"/>
              </a:rPr>
              <a:t> for the present and /or </a:t>
            </a:r>
          </a:p>
          <a:p>
            <a:pPr marL="0" indent="0" algn="just" eaLnBrk="1" hangingPunct="1">
              <a:lnSpc>
                <a:spcPct val="150000"/>
              </a:lnSpc>
              <a:buFont typeface="Calibri" pitchFamily="34" charset="0"/>
              <a:buNone/>
            </a:pPr>
            <a:r>
              <a:rPr lang="pt-PT" altLang="zh-CN" smtClean="0">
                <a:ea typeface="SimSun" pitchFamily="2" charset="-122"/>
              </a:rPr>
              <a:t>the future generations</a:t>
            </a:r>
          </a:p>
          <a:p>
            <a:pPr marL="0" indent="0" eaLnBrk="1" hangingPunct="1">
              <a:spcBef>
                <a:spcPts val="638"/>
              </a:spcBef>
              <a:buFont typeface="Calibri" pitchFamily="34" charset="0"/>
              <a:buChar char="•"/>
            </a:pPr>
            <a:endParaRPr lang="pt-PT" altLang="zh-CN" smtClean="0">
              <a:ea typeface="SimSun" pitchFamily="2" charset="-122"/>
            </a:endParaRPr>
          </a:p>
          <a:p>
            <a:pPr marL="0" indent="0" eaLnBrk="1" hangingPunct="1">
              <a:spcBef>
                <a:spcPts val="638"/>
              </a:spcBef>
              <a:buFont typeface="Calibri" pitchFamily="34" charset="0"/>
              <a:buChar char="•"/>
            </a:pPr>
            <a:endParaRPr lang="pt-PT" altLang="zh-CN" smtClean="0">
              <a:ea typeface="SimSun" pitchFamily="2" charset="-122"/>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hape 102"/>
          <p:cNvSpPr>
            <a:spLocks noGrp="1" noChangeArrowheads="1"/>
          </p:cNvSpPr>
          <p:nvPr>
            <p:ph type="title" idx="4294967295"/>
          </p:nvPr>
        </p:nvSpPr>
        <p:spPr/>
        <p:txBody>
          <a:bodyPr/>
          <a:lstStyle/>
          <a:p>
            <a:pPr algn="ctr" eaLnBrk="1" hangingPunct="1"/>
            <a:r>
              <a:rPr lang="pt-PT" altLang="zh-CN" sz="1800" b="1" u="sng" smtClean="0">
                <a:ea typeface="SimSun" pitchFamily="2" charset="-122"/>
              </a:rPr>
              <a:t>Tourism Policies</a:t>
            </a:r>
            <a:endParaRPr lang="pt-PT" altLang="zh-CN" smtClean="0">
              <a:ea typeface="SimSun" pitchFamily="2" charset="-122"/>
            </a:endParaRPr>
          </a:p>
        </p:txBody>
      </p:sp>
      <p:sp>
        <p:nvSpPr>
          <p:cNvPr id="6147" name="Shape 103"/>
          <p:cNvSpPr>
            <a:spLocks noGrp="1" noChangeArrowheads="1"/>
          </p:cNvSpPr>
          <p:nvPr>
            <p:ph type="body" idx="4294967295"/>
          </p:nvPr>
        </p:nvSpPr>
        <p:spPr/>
        <p:txBody>
          <a:bodyPr/>
          <a:lstStyle/>
          <a:p>
            <a:pPr marL="0" indent="0" eaLnBrk="1" hangingPunct="1">
              <a:lnSpc>
                <a:spcPct val="115000"/>
              </a:lnSpc>
              <a:buFont typeface="Calibri" pitchFamily="34" charset="0"/>
              <a:buNone/>
            </a:pPr>
            <a:r>
              <a:rPr lang="pt-PT" altLang="zh-CN" smtClean="0">
                <a:ea typeface="SimSun" pitchFamily="2" charset="-122"/>
              </a:rPr>
              <a:t>	</a:t>
            </a:r>
          </a:p>
          <a:p>
            <a:pPr marL="0" indent="0" eaLnBrk="1" hangingPunct="1">
              <a:lnSpc>
                <a:spcPct val="115000"/>
              </a:lnSpc>
              <a:buSzPct val="130000"/>
            </a:pPr>
            <a:r>
              <a:rPr lang="pt-PT" altLang="zh-CN" smtClean="0">
                <a:ea typeface="SimSun" pitchFamily="2" charset="-122"/>
              </a:rPr>
              <a:t>82 % of all guests come in winter season</a:t>
            </a:r>
          </a:p>
          <a:p>
            <a:pPr marL="0" indent="0" eaLnBrk="1" hangingPunct="1">
              <a:spcBef>
                <a:spcPts val="638"/>
              </a:spcBef>
              <a:buFont typeface="Calibri" pitchFamily="34" charset="0"/>
              <a:buChar char="•"/>
            </a:pPr>
            <a:endParaRPr lang="pt-PT" altLang="zh-CN" smtClean="0">
              <a:ea typeface="SimSun" pitchFamily="2" charset="-122"/>
            </a:endParaRPr>
          </a:p>
          <a:p>
            <a:pPr marL="0" indent="0" eaLnBrk="1" hangingPunct="1">
              <a:lnSpc>
                <a:spcPct val="115000"/>
              </a:lnSpc>
              <a:buSzPct val="130000"/>
            </a:pPr>
            <a:r>
              <a:rPr lang="pt-PT" altLang="zh-CN" smtClean="0">
                <a:ea typeface="SimSun" pitchFamily="2" charset="-122"/>
              </a:rPr>
              <a:t>In winter season 2012/13 only 7,72% of the overnight stays were made by Austrians</a:t>
            </a:r>
          </a:p>
          <a:p>
            <a:pPr marL="0" indent="0" eaLnBrk="1" hangingPunct="1">
              <a:lnSpc>
                <a:spcPct val="115000"/>
              </a:lnSpc>
              <a:buFont typeface="Calibri" pitchFamily="34" charset="0"/>
              <a:buNone/>
            </a:pPr>
            <a:r>
              <a:rPr lang="pt-PT" altLang="zh-CN" smtClean="0">
                <a:ea typeface="SimSun" pitchFamily="2" charset="-122"/>
              </a:rPr>
              <a:t>     =&gt; special events for tourists from abroad, seasonal workers with English mother tongue </a:t>
            </a:r>
          </a:p>
          <a:p>
            <a:pPr marL="0" indent="0" eaLnBrk="1" hangingPunct="1">
              <a:lnSpc>
                <a:spcPct val="115000"/>
              </a:lnSpc>
              <a:buFont typeface="Calibri" pitchFamily="34" charset="0"/>
              <a:buNone/>
            </a:pPr>
            <a:r>
              <a:rPr lang="pt-PT" altLang="zh-CN" smtClean="0">
                <a:ea typeface="SimSun" pitchFamily="2" charset="-122"/>
              </a:rPr>
              <a:t>	</a:t>
            </a:r>
          </a:p>
          <a:p>
            <a:pPr marL="0" indent="0" eaLnBrk="1" hangingPunct="1">
              <a:lnSpc>
                <a:spcPct val="115000"/>
              </a:lnSpc>
              <a:buSzPct val="130000"/>
            </a:pPr>
            <a:r>
              <a:rPr lang="pt-PT" altLang="zh-CN" smtClean="0">
                <a:ea typeface="SimSun" pitchFamily="2" charset="-122"/>
              </a:rPr>
              <a:t>Garni model is dominant: family run, have usually between 1 and 15 rooms and serve normally only breakfast. 	</a:t>
            </a:r>
          </a:p>
          <a:p>
            <a:pPr marL="0" indent="0" eaLnBrk="1" hangingPunct="1">
              <a:lnSpc>
                <a:spcPct val="115000"/>
              </a:lnSpc>
              <a:buFont typeface="Calibri" pitchFamily="34" charset="0"/>
              <a:buNone/>
            </a:pPr>
            <a:r>
              <a:rPr lang="pt-PT" altLang="zh-CN" smtClean="0">
                <a:ea typeface="SimSun" pitchFamily="2" charset="-122"/>
              </a:rPr>
              <a:t>	</a:t>
            </a:r>
          </a:p>
          <a:p>
            <a:pPr marL="0" indent="0" eaLnBrk="1" hangingPunct="1">
              <a:lnSpc>
                <a:spcPct val="115000"/>
              </a:lnSpc>
              <a:buSzPct val="130000"/>
            </a:pPr>
            <a:r>
              <a:rPr lang="pt-PT" altLang="zh-CN" smtClean="0">
                <a:ea typeface="SimSun" pitchFamily="2" charset="-122"/>
              </a:rPr>
              <a:t>highest prices of lift tickets in Austria</a:t>
            </a:r>
          </a:p>
          <a:p>
            <a:pPr marL="0" indent="0" eaLnBrk="1" hangingPunct="1">
              <a:spcBef>
                <a:spcPts val="638"/>
              </a:spcBef>
              <a:buFont typeface="Calibri" pitchFamily="34" charset="0"/>
              <a:buChar char="•"/>
            </a:pPr>
            <a:endParaRPr lang="pt-PT" altLang="zh-CN" smtClean="0">
              <a:ea typeface="SimSun" pitchFamily="2" charset="-122"/>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hape 108"/>
          <p:cNvSpPr>
            <a:spLocks noGrp="1" noChangeArrowheads="1"/>
          </p:cNvSpPr>
          <p:nvPr>
            <p:ph type="title" idx="4294967295"/>
          </p:nvPr>
        </p:nvSpPr>
        <p:spPr/>
        <p:txBody>
          <a:bodyPr/>
          <a:lstStyle/>
          <a:p>
            <a:pPr algn="ctr" eaLnBrk="1" hangingPunct="1"/>
            <a:r>
              <a:rPr lang="pt-PT" altLang="zh-CN" sz="1800" b="1" u="sng" smtClean="0">
                <a:ea typeface="SimSun" pitchFamily="2" charset="-122"/>
              </a:rPr>
              <a:t>Sport infrastructure and events</a:t>
            </a:r>
            <a:endParaRPr lang="pt-PT" altLang="zh-CN" smtClean="0">
              <a:ea typeface="SimSun" pitchFamily="2" charset="-122"/>
            </a:endParaRPr>
          </a:p>
        </p:txBody>
      </p:sp>
      <p:sp>
        <p:nvSpPr>
          <p:cNvPr id="7171" name="Shape 109"/>
          <p:cNvSpPr>
            <a:spLocks noGrp="1" noChangeArrowheads="1"/>
          </p:cNvSpPr>
          <p:nvPr>
            <p:ph type="body" idx="4294967295"/>
          </p:nvPr>
        </p:nvSpPr>
        <p:spPr>
          <a:xfrm>
            <a:off x="457200" y="1793875"/>
            <a:ext cx="8229600" cy="2940050"/>
          </a:xfrm>
        </p:spPr>
        <p:txBody>
          <a:bodyPr/>
          <a:lstStyle/>
          <a:p>
            <a:pPr marL="457200" indent="-317500" eaLnBrk="1" hangingPunct="1">
              <a:spcBef>
                <a:spcPts val="638"/>
              </a:spcBef>
              <a:buFont typeface="Calibri" pitchFamily="34" charset="0"/>
              <a:buChar char="•"/>
            </a:pPr>
            <a:r>
              <a:rPr lang="pt-PT" altLang="zh-CN" smtClean="0">
                <a:ea typeface="SimSun" pitchFamily="2" charset="-122"/>
              </a:rPr>
              <a:t>340 km of marked ski runs and 200 km of off-piste options with 94 lifts</a:t>
            </a:r>
          </a:p>
          <a:p>
            <a:pPr marL="457200" indent="-317500" eaLnBrk="1" hangingPunct="1">
              <a:spcBef>
                <a:spcPts val="638"/>
              </a:spcBef>
              <a:buFont typeface="Calibri" pitchFamily="34" charset="0"/>
              <a:buChar char="•"/>
            </a:pPr>
            <a:endParaRPr lang="pt-PT" altLang="zh-CN" smtClean="0">
              <a:ea typeface="SimSun" pitchFamily="2" charset="-122"/>
            </a:endParaRPr>
          </a:p>
          <a:p>
            <a:pPr marL="457200" indent="-317500" eaLnBrk="1" hangingPunct="1">
              <a:spcBef>
                <a:spcPts val="638"/>
              </a:spcBef>
              <a:buFont typeface="Calibri" pitchFamily="34" charset="0"/>
              <a:buChar char="•"/>
            </a:pPr>
            <a:r>
              <a:rPr lang="pt-PT" altLang="zh-CN" smtClean="0">
                <a:ea typeface="SimSun" pitchFamily="2" charset="-122"/>
              </a:rPr>
              <a:t>a huge  varierity of different leisure time offers</a:t>
            </a:r>
          </a:p>
          <a:p>
            <a:pPr marL="457200" indent="-317500" eaLnBrk="1" hangingPunct="1">
              <a:spcBef>
                <a:spcPts val="638"/>
              </a:spcBef>
              <a:buFont typeface="Calibri" pitchFamily="34" charset="0"/>
              <a:buChar char="•"/>
            </a:pPr>
            <a:endParaRPr lang="pt-PT" altLang="zh-CN" smtClean="0">
              <a:ea typeface="SimSun" pitchFamily="2" charset="-122"/>
            </a:endParaRPr>
          </a:p>
          <a:p>
            <a:pPr marL="457200" indent="-317500" eaLnBrk="1" hangingPunct="1">
              <a:spcBef>
                <a:spcPts val="638"/>
              </a:spcBef>
              <a:buFont typeface="Calibri" pitchFamily="34" charset="0"/>
              <a:buChar char="•"/>
            </a:pPr>
            <a:r>
              <a:rPr lang="pt-PT" altLang="zh-CN" smtClean="0">
                <a:ea typeface="SimSun" pitchFamily="2" charset="-122"/>
              </a:rPr>
              <a:t>White Ring</a:t>
            </a:r>
          </a:p>
          <a:p>
            <a:pPr marL="457200" indent="-317500" eaLnBrk="1" hangingPunct="1">
              <a:spcBef>
                <a:spcPts val="638"/>
              </a:spcBef>
              <a:buFont typeface="Calibri" pitchFamily="34" charset="0"/>
              <a:buChar char="•"/>
            </a:pPr>
            <a:endParaRPr lang="pt-PT" altLang="zh-CN" smtClean="0">
              <a:ea typeface="SimSun" pitchFamily="2" charset="-122"/>
            </a:endParaRPr>
          </a:p>
          <a:p>
            <a:pPr marL="457200" indent="-317500" eaLnBrk="1" hangingPunct="1">
              <a:spcBef>
                <a:spcPts val="638"/>
              </a:spcBef>
              <a:buFont typeface="Calibri" pitchFamily="34" charset="0"/>
              <a:buChar char="•"/>
            </a:pPr>
            <a:r>
              <a:rPr lang="pt-PT" altLang="zh-CN" smtClean="0">
                <a:ea typeface="SimSun" pitchFamily="2" charset="-122"/>
              </a:rPr>
              <a:t>various event: from  traditional feasts over educational events to Spring festivals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hape 114"/>
          <p:cNvSpPr>
            <a:spLocks noGrp="1" noChangeArrowheads="1"/>
          </p:cNvSpPr>
          <p:nvPr>
            <p:ph type="title" idx="4294967295"/>
          </p:nvPr>
        </p:nvSpPr>
        <p:spPr/>
        <p:txBody>
          <a:bodyPr/>
          <a:lstStyle/>
          <a:p>
            <a:pPr algn="ctr" eaLnBrk="1" hangingPunct="1">
              <a:buSzPct val="61000"/>
            </a:pPr>
            <a:r>
              <a:rPr lang="pt-PT" altLang="zh-CN" sz="1800" b="1" u="sng" smtClean="0">
                <a:ea typeface="SimSun" pitchFamily="2" charset="-122"/>
              </a:rPr>
              <a:t>Analysis on the proposed strategies which  involve development and innovation in the region</a:t>
            </a:r>
            <a:br>
              <a:rPr lang="pt-PT" altLang="zh-CN" sz="1800" b="1" u="sng" smtClean="0">
                <a:ea typeface="SimSun" pitchFamily="2" charset="-122"/>
              </a:rPr>
            </a:br>
            <a:endParaRPr lang="pt-PT" altLang="zh-CN" sz="1800" b="1" u="sng" smtClean="0">
              <a:ea typeface="SimSun" pitchFamily="2" charset="-122"/>
            </a:endParaRPr>
          </a:p>
        </p:txBody>
      </p:sp>
      <p:sp>
        <p:nvSpPr>
          <p:cNvPr id="8195" name="Shape 115"/>
          <p:cNvSpPr>
            <a:spLocks noGrp="1" noChangeArrowheads="1"/>
          </p:cNvSpPr>
          <p:nvPr>
            <p:ph type="body" idx="4294967295"/>
          </p:nvPr>
        </p:nvSpPr>
        <p:spPr>
          <a:xfrm>
            <a:off x="457200" y="1593850"/>
            <a:ext cx="8229600" cy="2940050"/>
          </a:xfrm>
        </p:spPr>
        <p:txBody>
          <a:bodyPr/>
          <a:lstStyle/>
          <a:p>
            <a:pPr marL="0" indent="0" algn="just" eaLnBrk="1" hangingPunct="1"/>
            <a:r>
              <a:rPr lang="pt-PT" altLang="zh-CN" sz="1200" smtClean="0">
                <a:ea typeface="SimSun" pitchFamily="2" charset="-122"/>
              </a:rPr>
              <a:t> “most beautiful village in Europe" in 2004;   </a:t>
            </a:r>
          </a:p>
          <a:p>
            <a:pPr marL="0" indent="0" algn="just" eaLnBrk="1" hangingPunct="1">
              <a:buFontTx/>
              <a:buNone/>
            </a:pPr>
            <a:r>
              <a:rPr lang="pt-PT" altLang="zh-CN" sz="1200" smtClean="0">
                <a:ea typeface="SimSun" pitchFamily="2" charset="-122"/>
              </a:rPr>
              <a:t>                                                                </a:t>
            </a:r>
          </a:p>
          <a:p>
            <a:pPr marL="0" indent="0" algn="just" eaLnBrk="1" hangingPunct="1">
              <a:buSzPct val="78000"/>
            </a:pPr>
            <a:r>
              <a:rPr lang="pt-PT" altLang="zh-CN" sz="1200" smtClean="0">
                <a:ea typeface="SimSun" pitchFamily="2" charset="-122"/>
              </a:rPr>
              <a:t> natural surroundings, rare herbs and the variety of  blossoms, offering 20 different types of orchids;   </a:t>
            </a:r>
          </a:p>
          <a:p>
            <a:pPr marL="0" indent="0" algn="just" eaLnBrk="1" hangingPunct="1">
              <a:buSzPct val="78000"/>
              <a:buFontTx/>
              <a:buNone/>
            </a:pPr>
            <a:r>
              <a:rPr lang="pt-PT" altLang="zh-CN" sz="1200" smtClean="0">
                <a:ea typeface="SimSun" pitchFamily="2" charset="-122"/>
              </a:rPr>
              <a:t>                                             </a:t>
            </a:r>
          </a:p>
          <a:p>
            <a:pPr marL="0" indent="0" algn="just" eaLnBrk="1" hangingPunct="1"/>
            <a:r>
              <a:rPr lang="pt-PT" altLang="zh-CN" sz="1200" smtClean="0">
                <a:ea typeface="SimSun" pitchFamily="2" charset="-122"/>
              </a:rPr>
              <a:t> two additional summer projects  were realized: the“Grüner Ring” hiking route was opened as the summer equivalent to the white winter version, The Erlebnisregion Tannberg was also launched, which extends beyond Lech to include the regions of Warth and Schröcken;  	                                                 -the reforestation projects, plants are also supplied to institutions such as the Mountain Torrent and Avalanche Barrier; </a:t>
            </a:r>
          </a:p>
          <a:p>
            <a:pPr marL="0" indent="0" algn="just" eaLnBrk="1" hangingPunct="1">
              <a:buFontTx/>
              <a:buNone/>
            </a:pPr>
            <a:endParaRPr lang="pt-PT" altLang="zh-CN" sz="1200" smtClean="0">
              <a:ea typeface="SimSun" pitchFamily="2" charset="-122"/>
            </a:endParaRPr>
          </a:p>
          <a:p>
            <a:pPr marL="0" indent="0" algn="just" eaLnBrk="1" hangingPunct="1"/>
            <a:r>
              <a:rPr lang="pt-PT" altLang="zh-CN" sz="1200" smtClean="0">
                <a:ea typeface="SimSun" pitchFamily="2" charset="-122"/>
              </a:rPr>
              <a:t>  concept of “Eco-regions”  the combination of sustainable farming in particular organic farming practices, and the marketing of their produce with the aim of assisting regional development ; 	</a:t>
            </a:r>
          </a:p>
          <a:p>
            <a:pPr marL="0" indent="0" algn="just" eaLnBrk="1" hangingPunct="1">
              <a:buFontTx/>
              <a:buNone/>
            </a:pPr>
            <a:endParaRPr lang="pt-PT" altLang="zh-CN" sz="1200" smtClean="0">
              <a:ea typeface="SimSun" pitchFamily="2" charset="-122"/>
            </a:endParaRPr>
          </a:p>
          <a:p>
            <a:pPr marL="0" indent="0" algn="just" eaLnBrk="1" hangingPunct="1">
              <a:buSzPct val="78000"/>
            </a:pPr>
            <a:r>
              <a:rPr lang="pt-PT" altLang="zh-CN" sz="1200" smtClean="0">
                <a:ea typeface="SimSun" pitchFamily="2" charset="-122"/>
              </a:rPr>
              <a:t> extending over more than 30,000 square metres, the recreation area includes a small lake and fountain, footpaths which lead through the park-like gardens, benches and peaceful zones ;	    </a:t>
            </a:r>
          </a:p>
          <a:p>
            <a:pPr marL="0" indent="0" algn="just" eaLnBrk="1" hangingPunct="1">
              <a:buSzPct val="78000"/>
              <a:buFontTx/>
              <a:buNone/>
            </a:pPr>
            <a:r>
              <a:rPr lang="pt-PT" altLang="zh-CN" sz="1200" smtClean="0">
                <a:ea typeface="SimSun" pitchFamily="2" charset="-122"/>
              </a:rPr>
              <a:t>         </a:t>
            </a:r>
          </a:p>
          <a:p>
            <a:pPr marL="0" indent="0" algn="just" eaLnBrk="1" hangingPunct="1">
              <a:buSzPct val="78000"/>
            </a:pPr>
            <a:r>
              <a:rPr lang="pt-PT" altLang="zh-CN" sz="1200" smtClean="0">
                <a:ea typeface="SimSun" pitchFamily="2" charset="-122"/>
              </a:rPr>
              <a:t> opening of an e-bike hire centre in Lech in Summer 2011 e-bikes were hired out over 400 times during the summer season;</a:t>
            </a:r>
          </a:p>
          <a:p>
            <a:pPr marL="0" indent="0" eaLnBrk="1" hangingPunct="1">
              <a:spcBef>
                <a:spcPts val="638"/>
              </a:spcBef>
              <a:buFont typeface="Calibri" pitchFamily="34" charset="0"/>
              <a:buChar char="•"/>
            </a:pPr>
            <a:endParaRPr lang="pt-PT" altLang="zh-CN" smtClean="0">
              <a:ea typeface="SimSun" pitchFamily="2" charset="-122"/>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ítulo 1"/>
          <p:cNvSpPr>
            <a:spLocks noGrp="1"/>
          </p:cNvSpPr>
          <p:nvPr>
            <p:ph type="title"/>
          </p:nvPr>
        </p:nvSpPr>
        <p:spPr/>
        <p:txBody>
          <a:bodyPr/>
          <a:lstStyle/>
          <a:p>
            <a:pPr eaLnBrk="1" hangingPunct="1"/>
            <a:r>
              <a:rPr lang="pt-PT" altLang="cs-CZ" sz="1200" b="1" smtClean="0"/>
              <a:t>Current situation: </a:t>
            </a:r>
          </a:p>
        </p:txBody>
      </p:sp>
      <p:sp>
        <p:nvSpPr>
          <p:cNvPr id="9219" name="CaixaDeTexto 2"/>
          <p:cNvSpPr txBox="1">
            <a:spLocks noChangeArrowheads="1"/>
          </p:cNvSpPr>
          <p:nvPr/>
        </p:nvSpPr>
        <p:spPr bwMode="auto">
          <a:xfrm>
            <a:off x="946150" y="1323975"/>
            <a:ext cx="50768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har char="•"/>
              <a:defRPr sz="1400">
                <a:solidFill>
                  <a:srgbClr val="000000"/>
                </a:solidFill>
                <a:latin typeface="Arial" charset="0"/>
                <a:cs typeface="Arial" charset="0"/>
                <a:sym typeface="Arial" charset="0"/>
              </a:defRPr>
            </a:lvl1pPr>
            <a:lvl2pPr marL="742950" indent="-285750">
              <a:buChar char="–"/>
              <a:defRPr sz="1400">
                <a:solidFill>
                  <a:srgbClr val="000000"/>
                </a:solidFill>
                <a:latin typeface="Arial" charset="0"/>
                <a:cs typeface="Arial" charset="0"/>
                <a:sym typeface="Arial" charset="0"/>
              </a:defRPr>
            </a:lvl2pPr>
            <a:lvl3pPr marL="1143000" indent="-228600">
              <a:buChar char="•"/>
              <a:defRPr sz="1400">
                <a:solidFill>
                  <a:srgbClr val="000000"/>
                </a:solidFill>
                <a:latin typeface="Arial" charset="0"/>
                <a:cs typeface="Arial" charset="0"/>
                <a:sym typeface="Arial" charset="0"/>
              </a:defRPr>
            </a:lvl3pPr>
            <a:lvl4pPr marL="1600200" indent="-228600">
              <a:buChar char="–"/>
              <a:defRPr sz="1400">
                <a:solidFill>
                  <a:srgbClr val="000000"/>
                </a:solidFill>
                <a:latin typeface="Arial" charset="0"/>
                <a:cs typeface="Arial" charset="0"/>
                <a:sym typeface="Arial" charset="0"/>
              </a:defRPr>
            </a:lvl4pPr>
            <a:lvl5pPr marL="2057400" indent="-228600">
              <a:buChar char="»"/>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har char="»"/>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har char="»"/>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har char="»"/>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har char="»"/>
              <a:defRPr sz="1400">
                <a:solidFill>
                  <a:srgbClr val="000000"/>
                </a:solidFill>
                <a:latin typeface="Arial" charset="0"/>
                <a:cs typeface="Arial" charset="0"/>
                <a:sym typeface="Arial" charset="0"/>
              </a:defRPr>
            </a:lvl9pPr>
          </a:lstStyle>
          <a:p>
            <a:pPr>
              <a:buFontTx/>
              <a:buNone/>
            </a:pPr>
            <a:r>
              <a:rPr lang="en-US" altLang="cs-CZ" sz="1200"/>
              <a:t>Many sustainable initiatives in different areas as:</a:t>
            </a:r>
          </a:p>
          <a:p>
            <a:pPr>
              <a:buFont typeface="Wingdings" pitchFamily="2" charset="2"/>
              <a:buChar char="§"/>
            </a:pPr>
            <a:r>
              <a:rPr lang="en-US" altLang="cs-CZ" sz="1200"/>
              <a:t> Transport</a:t>
            </a:r>
          </a:p>
          <a:p>
            <a:pPr>
              <a:buFont typeface="Wingdings" pitchFamily="2" charset="2"/>
              <a:buChar char="§"/>
            </a:pPr>
            <a:r>
              <a:rPr lang="en-US" altLang="cs-CZ" sz="1200"/>
              <a:t> Energy </a:t>
            </a:r>
          </a:p>
          <a:p>
            <a:pPr>
              <a:buFont typeface="Wingdings" pitchFamily="2" charset="2"/>
              <a:buChar char="§"/>
            </a:pPr>
            <a:r>
              <a:rPr lang="en-US" altLang="cs-CZ" sz="1200"/>
              <a:t> Development</a:t>
            </a:r>
          </a:p>
          <a:p>
            <a:pPr>
              <a:buFont typeface="Wingdings" pitchFamily="2" charset="2"/>
              <a:buChar char="§"/>
            </a:pPr>
            <a:r>
              <a:rPr lang="en-US" altLang="cs-CZ" sz="1200"/>
              <a:t> Water</a:t>
            </a:r>
          </a:p>
          <a:p>
            <a:pPr>
              <a:buFont typeface="Wingdings" pitchFamily="2" charset="2"/>
              <a:buChar char="§"/>
            </a:pPr>
            <a:r>
              <a:rPr lang="en-US" altLang="cs-CZ" sz="1200"/>
              <a:t> Waste</a:t>
            </a:r>
          </a:p>
          <a:p>
            <a:pPr>
              <a:buFont typeface="Wingdings" pitchFamily="2" charset="2"/>
              <a:buChar char="§"/>
            </a:pPr>
            <a:r>
              <a:rPr lang="en-US" altLang="cs-CZ" sz="1200"/>
              <a:t> Territorial</a:t>
            </a:r>
          </a:p>
          <a:p>
            <a:pPr>
              <a:buFontTx/>
              <a:buNone/>
            </a:pPr>
            <a:endParaRPr lang="pt-PT" altLang="cs-CZ"/>
          </a:p>
        </p:txBody>
      </p:sp>
      <p:sp>
        <p:nvSpPr>
          <p:cNvPr id="9220" name="CaixaDeTexto 3"/>
          <p:cNvSpPr txBox="1">
            <a:spLocks noChangeArrowheads="1"/>
          </p:cNvSpPr>
          <p:nvPr/>
        </p:nvSpPr>
        <p:spPr bwMode="auto">
          <a:xfrm>
            <a:off x="2368550" y="2771775"/>
            <a:ext cx="4410075"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har char="•"/>
              <a:defRPr sz="1400">
                <a:solidFill>
                  <a:srgbClr val="000000"/>
                </a:solidFill>
                <a:latin typeface="Arial" charset="0"/>
                <a:cs typeface="Arial" charset="0"/>
                <a:sym typeface="Arial" charset="0"/>
              </a:defRPr>
            </a:lvl1pPr>
            <a:lvl2pPr marL="742950" indent="-285750">
              <a:buChar char="–"/>
              <a:defRPr sz="1400">
                <a:solidFill>
                  <a:srgbClr val="000000"/>
                </a:solidFill>
                <a:latin typeface="Arial" charset="0"/>
                <a:cs typeface="Arial" charset="0"/>
                <a:sym typeface="Arial" charset="0"/>
              </a:defRPr>
            </a:lvl2pPr>
            <a:lvl3pPr marL="1143000" indent="-228600">
              <a:buChar char="•"/>
              <a:defRPr sz="1400">
                <a:solidFill>
                  <a:srgbClr val="000000"/>
                </a:solidFill>
                <a:latin typeface="Arial" charset="0"/>
                <a:cs typeface="Arial" charset="0"/>
                <a:sym typeface="Arial" charset="0"/>
              </a:defRPr>
            </a:lvl3pPr>
            <a:lvl4pPr marL="1600200" indent="-228600">
              <a:buChar char="–"/>
              <a:defRPr sz="1400">
                <a:solidFill>
                  <a:srgbClr val="000000"/>
                </a:solidFill>
                <a:latin typeface="Arial" charset="0"/>
                <a:cs typeface="Arial" charset="0"/>
                <a:sym typeface="Arial" charset="0"/>
              </a:defRPr>
            </a:lvl4pPr>
            <a:lvl5pPr marL="2057400" indent="-228600">
              <a:buChar char="»"/>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har char="»"/>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har char="»"/>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har char="»"/>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har char="»"/>
              <a:defRPr sz="1400">
                <a:solidFill>
                  <a:srgbClr val="000000"/>
                </a:solidFill>
                <a:latin typeface="Arial" charset="0"/>
                <a:cs typeface="Arial" charset="0"/>
                <a:sym typeface="Arial" charset="0"/>
              </a:defRPr>
            </a:lvl9pPr>
          </a:lstStyle>
          <a:p>
            <a:pPr>
              <a:buFontTx/>
              <a:buNone/>
            </a:pPr>
            <a:r>
              <a:rPr lang="pt-PT" altLang="cs-CZ" sz="1200" b="1"/>
              <a:t>Main problems: </a:t>
            </a:r>
          </a:p>
          <a:p>
            <a:pPr>
              <a:buFont typeface="Wingdings" pitchFamily="2" charset="2"/>
              <a:buChar char="§"/>
            </a:pPr>
            <a:r>
              <a:rPr lang="en-US" altLang="cs-CZ" sz="1200"/>
              <a:t> It is a seasonal activity. </a:t>
            </a:r>
          </a:p>
          <a:p>
            <a:pPr>
              <a:buFont typeface="Wingdings" pitchFamily="2" charset="2"/>
              <a:buChar char="§"/>
            </a:pPr>
            <a:r>
              <a:rPr lang="en-US" altLang="cs-CZ" sz="1200"/>
              <a:t> The growing competitive edge both on summer and winter time</a:t>
            </a:r>
          </a:p>
          <a:p>
            <a:pPr>
              <a:buFont typeface="Wingdings" pitchFamily="2" charset="2"/>
              <a:buChar char="§"/>
            </a:pPr>
            <a:r>
              <a:rPr lang="en-US" altLang="cs-CZ" sz="1200"/>
              <a:t> Almost 70 per cent of the visitors come from Europe.</a:t>
            </a:r>
          </a:p>
          <a:p>
            <a:pPr>
              <a:buFont typeface="Wingdings" pitchFamily="2" charset="2"/>
              <a:buChar char="§"/>
            </a:pPr>
            <a:r>
              <a:rPr lang="en-US" altLang="cs-CZ" sz="1200"/>
              <a:t> The international economic crisis and the development of tourist tendences</a:t>
            </a:r>
          </a:p>
          <a:p>
            <a:pPr>
              <a:buFont typeface="Wingdings" pitchFamily="2" charset="2"/>
              <a:buChar char="§"/>
            </a:pPr>
            <a:r>
              <a:rPr lang="en-US" altLang="cs-CZ" sz="1200"/>
              <a:t> Demographic transformations: aging population</a:t>
            </a:r>
          </a:p>
          <a:p>
            <a:pPr>
              <a:buFontTx/>
              <a:buNone/>
            </a:pPr>
            <a:endParaRPr lang="pt-PT" alt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aixaDeTexto 4"/>
          <p:cNvSpPr txBox="1">
            <a:spLocks noChangeArrowheads="1"/>
          </p:cNvSpPr>
          <p:nvPr/>
        </p:nvSpPr>
        <p:spPr bwMode="auto">
          <a:xfrm>
            <a:off x="822325" y="855663"/>
            <a:ext cx="7262813"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har char="•"/>
              <a:defRPr sz="1400">
                <a:solidFill>
                  <a:srgbClr val="000000"/>
                </a:solidFill>
                <a:latin typeface="Arial" charset="0"/>
                <a:cs typeface="Arial" charset="0"/>
                <a:sym typeface="Arial" charset="0"/>
              </a:defRPr>
            </a:lvl1pPr>
            <a:lvl2pPr marL="742950" indent="-285750">
              <a:buChar char="–"/>
              <a:defRPr sz="1400">
                <a:solidFill>
                  <a:srgbClr val="000000"/>
                </a:solidFill>
                <a:latin typeface="Arial" charset="0"/>
                <a:cs typeface="Arial" charset="0"/>
                <a:sym typeface="Arial" charset="0"/>
              </a:defRPr>
            </a:lvl2pPr>
            <a:lvl3pPr marL="1143000" indent="-228600">
              <a:buChar char="•"/>
              <a:defRPr sz="1400">
                <a:solidFill>
                  <a:srgbClr val="000000"/>
                </a:solidFill>
                <a:latin typeface="Arial" charset="0"/>
                <a:cs typeface="Arial" charset="0"/>
                <a:sym typeface="Arial" charset="0"/>
              </a:defRPr>
            </a:lvl3pPr>
            <a:lvl4pPr marL="1600200" indent="-228600">
              <a:buChar char="–"/>
              <a:defRPr sz="1400">
                <a:solidFill>
                  <a:srgbClr val="000000"/>
                </a:solidFill>
                <a:latin typeface="Arial" charset="0"/>
                <a:cs typeface="Arial" charset="0"/>
                <a:sym typeface="Arial" charset="0"/>
              </a:defRPr>
            </a:lvl4pPr>
            <a:lvl5pPr marL="2057400" indent="-228600">
              <a:buChar char="»"/>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har char="»"/>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har char="»"/>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har char="»"/>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har char="»"/>
              <a:defRPr sz="1400">
                <a:solidFill>
                  <a:srgbClr val="000000"/>
                </a:solidFill>
                <a:latin typeface="Arial" charset="0"/>
                <a:cs typeface="Arial" charset="0"/>
                <a:sym typeface="Arial" charset="0"/>
              </a:defRPr>
            </a:lvl9pPr>
          </a:lstStyle>
          <a:p>
            <a:pPr>
              <a:buFontTx/>
              <a:buNone/>
            </a:pPr>
            <a:r>
              <a:rPr lang="pt-PT" altLang="cs-CZ" b="1"/>
              <a:t>Suggestions:</a:t>
            </a:r>
            <a:r>
              <a:rPr lang="pt-PT" altLang="cs-CZ"/>
              <a:t> </a:t>
            </a:r>
          </a:p>
          <a:p>
            <a:pPr>
              <a:buFontTx/>
              <a:buNone/>
            </a:pPr>
            <a:endParaRPr lang="pt-PT" altLang="cs-CZ" sz="1200"/>
          </a:p>
          <a:p>
            <a:pPr>
              <a:buFont typeface="Wingdings" pitchFamily="2" charset="2"/>
              <a:buChar char="§"/>
            </a:pPr>
            <a:r>
              <a:rPr lang="en-US" altLang="cs-CZ" sz="1200"/>
              <a:t> Good marketing strategies to promote the touristic offer of the region in other countries and continents may help to open the region to other markets increasing the number of visitors both in summer and winter time.</a:t>
            </a:r>
          </a:p>
          <a:p>
            <a:pPr>
              <a:buFont typeface="Wingdings" pitchFamily="2" charset="2"/>
              <a:buChar char="§"/>
            </a:pPr>
            <a:endParaRPr lang="en-US" altLang="cs-CZ" sz="1200"/>
          </a:p>
          <a:p>
            <a:pPr>
              <a:buFont typeface="Wingdings" pitchFamily="2" charset="2"/>
              <a:buChar char="§"/>
            </a:pPr>
            <a:r>
              <a:rPr lang="en-US" altLang="cs-CZ" sz="1200"/>
              <a:t> Better utilization of infrastructure: as for example the event and congress centre in St. Anton, to invest in Business Tourism.</a:t>
            </a:r>
          </a:p>
          <a:p>
            <a:pPr>
              <a:buFont typeface="Wingdings" pitchFamily="2" charset="2"/>
              <a:buChar char="§"/>
            </a:pPr>
            <a:endParaRPr lang="en-US" altLang="cs-CZ" sz="1200"/>
          </a:p>
          <a:p>
            <a:pPr>
              <a:buFont typeface="Wingdings" pitchFamily="2" charset="2"/>
              <a:buChar char="§"/>
            </a:pPr>
            <a:r>
              <a:rPr lang="en-US" altLang="cs-CZ" sz="1200"/>
              <a:t> Health tourism</a:t>
            </a:r>
          </a:p>
          <a:p>
            <a:pPr>
              <a:buFont typeface="Wingdings" pitchFamily="2" charset="2"/>
              <a:buChar char="§"/>
            </a:pPr>
            <a:endParaRPr lang="en-US" altLang="cs-CZ" sz="1200"/>
          </a:p>
          <a:p>
            <a:pPr>
              <a:buFont typeface="Wingdings" pitchFamily="2" charset="2"/>
              <a:buChar char="§"/>
            </a:pPr>
            <a:r>
              <a:rPr lang="en-US" altLang="cs-CZ" sz="1200"/>
              <a:t> Increase of alternative activities as Snowpark Lech  in order to attract people who don’t appreciate or can’t practice ski</a:t>
            </a:r>
          </a:p>
          <a:p>
            <a:pPr>
              <a:buFont typeface="Wingdings" pitchFamily="2" charset="2"/>
              <a:buChar char="§"/>
            </a:pPr>
            <a:endParaRPr lang="en-US" altLang="cs-CZ" sz="1200"/>
          </a:p>
          <a:p>
            <a:pPr>
              <a:buFont typeface="Wingdings" pitchFamily="2" charset="2"/>
              <a:buChar char="§"/>
            </a:pPr>
            <a:r>
              <a:rPr lang="en-US" altLang="cs-CZ" sz="1200"/>
              <a:t> Development of agro-tourism</a:t>
            </a:r>
          </a:p>
          <a:p>
            <a:pPr>
              <a:buFontTx/>
              <a:buNone/>
            </a:pPr>
            <a:endParaRPr lang="en-US" altLang="cs-CZ" sz="1200"/>
          </a:p>
          <a:p>
            <a:pPr>
              <a:buFont typeface="Wingdings" pitchFamily="2" charset="2"/>
              <a:buChar char="§"/>
            </a:pPr>
            <a:r>
              <a:rPr lang="en-US" altLang="cs-CZ" sz="1200"/>
              <a:t> Creating special prices for students </a:t>
            </a:r>
          </a:p>
          <a:p>
            <a:pPr>
              <a:buFont typeface="Wingdings" pitchFamily="2" charset="2"/>
              <a:buChar char="§"/>
            </a:pPr>
            <a:endParaRPr lang="en-US" altLang="cs-CZ" sz="1200"/>
          </a:p>
          <a:p>
            <a:pPr>
              <a:buFont typeface="Wingdings" pitchFamily="2" charset="2"/>
              <a:buChar char="§"/>
            </a:pPr>
            <a:r>
              <a:rPr lang="en-US" altLang="cs-CZ" sz="1200"/>
              <a:t> Agreements with the airports and low cost entrepriseste  to face the present  touristic tendences: seeking to expend less in the transportation and more in the stay / shortbreaks, </a:t>
            </a:r>
            <a:r>
              <a:rPr lang="en-US" altLang="cs-CZ" sz="1200" i="1"/>
              <a:t> </a:t>
            </a:r>
            <a:r>
              <a:rPr lang="en-US" altLang="cs-CZ" sz="1200"/>
              <a:t>acessed against reductions in per capita emissions and the increased adoption of carbon footprint mitigation strategies</a:t>
            </a:r>
          </a:p>
        </p:txBody>
      </p:sp>
    </p:spTree>
  </p:cSld>
  <p:clrMapOvr>
    <a:masterClrMapping/>
  </p:clrMapOvr>
</p:sld>
</file>

<file path=ppt/theme/theme1.xml><?xml version="1.0" encoding="utf-8"?>
<a:theme xmlns:a="http://schemas.openxmlformats.org/drawingml/2006/main" name="Office Theme">
  <a:themeElements>
    <a:clrScheme name="">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400" b="0" i="0" u="none" strike="noStrike" cap="none" normalizeH="0" baseline="0" smtClean="0">
            <a:ln>
              <a:noFill/>
            </a:ln>
            <a:solidFill>
              <a:srgbClr val="000000"/>
            </a:solidFill>
            <a:effectLst/>
            <a:latin typeface="Arial" pitchFamily="34" charset="0"/>
            <a:ea typeface="SimSun" pitchFamily="2" charset="-122"/>
            <a:cs typeface="Arial" pitchFamily="34" charset="0"/>
            <a:sym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zh-CN" sz="1400" b="0" i="0" u="none" strike="noStrike" cap="none" normalizeH="0" baseline="0" smtClean="0">
            <a:ln>
              <a:noFill/>
            </a:ln>
            <a:solidFill>
              <a:srgbClr val="000000"/>
            </a:solidFill>
            <a:effectLst/>
            <a:latin typeface="Arial" pitchFamily="34" charset="0"/>
            <a:ea typeface="SimSun" pitchFamily="2" charset="-122"/>
            <a:cs typeface="Arial" pitchFamily="34" charset="0"/>
            <a:sym typeface="Arial" pitchFamily="34" charset="0"/>
          </a:defRPr>
        </a:defPPr>
      </a:lstStyle>
    </a:lnDef>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TotalTime>
  <Pages>0</Pages>
  <Words>810</Words>
  <Characters>0</Characters>
  <Application>Microsoft Office PowerPoint</Application>
  <DocSecurity>0</DocSecurity>
  <PresentationFormat>Předvádění na obrazovce (16:9)</PresentationFormat>
  <Lines>0</Lines>
  <Paragraphs>100</Paragraphs>
  <Slides>11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Arial</vt:lpstr>
      <vt:lpstr>SimSun</vt:lpstr>
      <vt:lpstr>Calibri</vt:lpstr>
      <vt:lpstr>Wingdings</vt:lpstr>
      <vt:lpstr>Office Theme</vt:lpstr>
      <vt:lpstr>European Virtual Seminar WS 2013/2014 Research report   THE ARLBERG REGION - Linking mass tourism and sustainability in the Arlberg region </vt:lpstr>
      <vt:lpstr>Group members </vt:lpstr>
      <vt:lpstr>Prezentace aplikace PowerPoint</vt:lpstr>
      <vt:lpstr>Introduction</vt:lpstr>
      <vt:lpstr>Tourism Policies</vt:lpstr>
      <vt:lpstr>Sport infrastructure and events</vt:lpstr>
      <vt:lpstr>Analysis on the proposed strategies which  involve development and innovation in the region </vt:lpstr>
      <vt:lpstr>Current situation: </vt:lpstr>
      <vt:lpstr>Prezentace aplikace PowerPoint</vt:lpstr>
      <vt:lpstr> Conclusion</vt:lpstr>
      <vt:lpstr>Prezentace aplikace PowerPoint</vt:lpstr>
    </vt:vector>
  </TitlesOfParts>
  <Manager/>
  <Company/>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Virtual Seminar WS 2013/2014 Research report   THE ARLBERG REGION - Linking mass tourism and sustainability in the Arlberg region </dc:title>
  <dc:subject/>
  <dc:creator>Utilizador</dc:creator>
  <cp:keywords/>
  <dc:description/>
  <cp:lastModifiedBy>Kapitulčinová Dana</cp:lastModifiedBy>
  <cp:revision>8</cp:revision>
  <dcterms:created xsi:type="dcterms:W3CDTF">2014-03-18T00:24:45Z</dcterms:created>
  <dcterms:modified xsi:type="dcterms:W3CDTF">2014-03-30T12:20:16Z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1033-9.1.0.4480</vt:lpwstr>
  </property>
</Properties>
</file>