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66" r:id="rId1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3671" autoAdjust="0"/>
  </p:normalViewPr>
  <p:slideViewPr>
    <p:cSldViewPr>
      <p:cViewPr>
        <p:scale>
          <a:sx n="80" d="100"/>
          <a:sy n="80" d="100"/>
        </p:scale>
        <p:origin x="13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3A52978-B98D-4302-B406-1B297960DF3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9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3AE4B-5FFE-4911-96A6-295848D30C0D}" type="datetimeFigureOut">
              <a:rPr lang="en-NZ" smtClean="0"/>
              <a:t>9/09/2013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208FB-060A-4B8E-8084-1C751CE897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24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PEOPLE’S SUSTAINABILITY TREATY ON HIGHER EDUCATION TOWARDS SUSTAINABLE DEVELOPMENT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08FB-060A-4B8E-8084-1C751CE89734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953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1187450" cy="6858000"/>
          </a:xfrm>
          <a:prstGeom prst="rect">
            <a:avLst/>
          </a:prstGeom>
          <a:solidFill>
            <a:srgbClr val="0061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white">
          <a:xfrm>
            <a:off x="500063" y="990600"/>
            <a:ext cx="3784600" cy="1905000"/>
          </a:xfrm>
          <a:prstGeom prst="roundRect">
            <a:avLst>
              <a:gd name="adj" fmla="val 50000"/>
            </a:avLst>
          </a:prstGeom>
          <a:solidFill>
            <a:srgbClr val="F9FD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43438" y="3933825"/>
            <a:ext cx="4013200" cy="12954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cs-CZ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defRPr sz="1400" b="0"/>
            </a:lvl1pPr>
          </a:lstStyle>
          <a:p>
            <a:endParaRPr lang="cs-CZ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8584E3F-B75C-4A0B-A57E-77584C946779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129" name="AutoShape 9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cs-CZ" noProof="0" smtClean="0"/>
          </a:p>
        </p:txBody>
      </p:sp>
      <p:pic>
        <p:nvPicPr>
          <p:cNvPr id="5130" name="Picture 10" descr="Lo-knih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868863"/>
            <a:ext cx="13684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52512-C598-41F6-94E4-640789A7DF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7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92150"/>
            <a:ext cx="198120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692150"/>
            <a:ext cx="579120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575A6-7103-4C3B-B955-41EC081912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67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0E7EA-9738-48D5-96B0-2B3ABCB09A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53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83477-24B9-4516-8E37-1D6B2FF54F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88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60575"/>
            <a:ext cx="3770313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060575"/>
            <a:ext cx="3770312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F5D0E-B7C8-4242-90CE-B22FECB8FF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31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B98DD-3E97-4DC0-B990-F707309A77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6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9B0A7-87CE-4D36-9089-C07A98FCB7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41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1A2F3-872F-4457-B969-FE7FA74D1C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55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B04B9-F310-4B16-B6F4-D604D70B8F2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71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6D383-094D-42F3-B27D-4BC559620CC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6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tv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46950" y="-72755125"/>
            <a:ext cx="125406150" cy="152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92150"/>
            <a:ext cx="7924800" cy="1011238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60575"/>
            <a:ext cx="7693025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5963" y="6248400"/>
            <a:ext cx="2892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fld id="{C2D07340-829B-43DF-8F09-8605C6592B5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solidFill>
            <a:srgbClr val="0061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pic>
        <p:nvPicPr>
          <p:cNvPr id="4105" name="Picture 9" descr="Lo-knih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34050"/>
            <a:ext cx="7239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96752"/>
            <a:ext cx="8447087" cy="1905000"/>
          </a:xfrm>
        </p:spPr>
        <p:txBody>
          <a:bodyPr/>
          <a:lstStyle/>
          <a:p>
            <a:r>
              <a:rPr lang="en-US" sz="2800" dirty="0" smtClean="0"/>
              <a:t>Sustainable Development in the </a:t>
            </a:r>
            <a:r>
              <a:rPr lang="en-US" sz="2800" dirty="0" smtClean="0"/>
              <a:t>Czech </a:t>
            </a:r>
            <a:r>
              <a:rPr lang="en-US" sz="2800" dirty="0" smtClean="0"/>
              <a:t>Republic</a:t>
            </a:r>
            <a:endParaRPr lang="en-US" sz="2800" b="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356992"/>
            <a:ext cx="4013200" cy="1295400"/>
          </a:xfrm>
        </p:spPr>
        <p:txBody>
          <a:bodyPr/>
          <a:lstStyle/>
          <a:p>
            <a:r>
              <a:rPr lang="en-US" dirty="0" smtClean="0"/>
              <a:t>Andrew Barton, </a:t>
            </a:r>
            <a:r>
              <a:rPr lang="en-US" dirty="0" err="1" smtClean="0"/>
              <a:t>M.Int.St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Centrum pro </a:t>
            </a:r>
            <a:r>
              <a:rPr lang="en-US" dirty="0" err="1" smtClean="0"/>
              <a:t>ot</a:t>
            </a:r>
            <a:r>
              <a:rPr lang="cs-CZ" dirty="0" smtClean="0"/>
              <a:t>á</a:t>
            </a:r>
            <a:r>
              <a:rPr lang="en-US" dirty="0" err="1" smtClean="0"/>
              <a:t>zky</a:t>
            </a:r>
            <a:r>
              <a:rPr lang="en-US" dirty="0" smtClean="0"/>
              <a:t> </a:t>
            </a:r>
            <a:r>
              <a:rPr lang="cs-CZ" dirty="0" smtClean="0"/>
              <a:t>životního prostředí</a:t>
            </a:r>
            <a:endParaRPr lang="en-US" dirty="0"/>
          </a:p>
        </p:txBody>
      </p:sp>
      <p:pic>
        <p:nvPicPr>
          <p:cNvPr id="4" name="Picture 3" descr="K:\000_PROJEKTY\DIPP_OPVK\Propagace\grafika\OPVK_hor_zakladni_logolink_CMYK_cz_UK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45224"/>
            <a:ext cx="5934075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K:\000_PROJEKTY\DIPP_OPVK\Propagace\grafika\mosur_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664"/>
            <a:ext cx="243840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Society, people and health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Exposure of the population to particulate </a:t>
            </a:r>
            <a:r>
              <a:rPr lang="en-GB" dirty="0" smtClean="0"/>
              <a:t>matter: </a:t>
            </a:r>
            <a:r>
              <a:rPr lang="en-GB" dirty="0"/>
              <a:t>air pollution caused by suspended particular matter has not fallen since </a:t>
            </a:r>
            <a:r>
              <a:rPr lang="en-GB" dirty="0" smtClean="0"/>
              <a:t>2000</a:t>
            </a:r>
          </a:p>
          <a:p>
            <a:r>
              <a:rPr lang="en-GB" dirty="0"/>
              <a:t>concentrations of particulate matter above recommended limits </a:t>
            </a:r>
            <a:r>
              <a:rPr lang="en-GB" dirty="0" smtClean="0"/>
              <a:t>exhibited </a:t>
            </a:r>
            <a:r>
              <a:rPr lang="en-GB" dirty="0"/>
              <a:t>in 15-67% of the </a:t>
            </a:r>
            <a:r>
              <a:rPr lang="en-GB" dirty="0" smtClean="0"/>
              <a:t>population over evaluation period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4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economy and innovation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Share of energy from renewable sources</a:t>
            </a:r>
            <a:endParaRPr lang="en-GB" dirty="0" smtClean="0"/>
          </a:p>
          <a:p>
            <a:r>
              <a:rPr lang="en-GB" dirty="0" smtClean="0"/>
              <a:t>In 2003, RES </a:t>
            </a:r>
            <a:r>
              <a:rPr lang="en-GB" dirty="0"/>
              <a:t>reached 3.5% of total </a:t>
            </a:r>
            <a:r>
              <a:rPr lang="en-GB" dirty="0" smtClean="0"/>
              <a:t>PES</a:t>
            </a:r>
            <a:r>
              <a:rPr lang="en-GB" dirty="0"/>
              <a:t>, </a:t>
            </a:r>
            <a:r>
              <a:rPr lang="en-GB" dirty="0" smtClean="0"/>
              <a:t>by </a:t>
            </a:r>
            <a:r>
              <a:rPr lang="en-GB" dirty="0"/>
              <a:t>2009 </a:t>
            </a:r>
            <a:r>
              <a:rPr lang="en-GB" dirty="0" smtClean="0"/>
              <a:t>it was 5.8</a:t>
            </a:r>
            <a:r>
              <a:rPr lang="en-GB" dirty="0"/>
              <a:t>%. </a:t>
            </a:r>
            <a:r>
              <a:rPr lang="en-GB" dirty="0" smtClean="0"/>
              <a:t>upward </a:t>
            </a:r>
            <a:r>
              <a:rPr lang="en-GB" dirty="0"/>
              <a:t>trend </a:t>
            </a:r>
            <a:r>
              <a:rPr lang="en-GB" dirty="0" smtClean="0"/>
              <a:t>in </a:t>
            </a:r>
            <a:r>
              <a:rPr lang="en-GB" dirty="0"/>
              <a:t>the biofuel (biogas) category. </a:t>
            </a:r>
            <a:r>
              <a:rPr lang="en-GB" dirty="0" smtClean="0"/>
              <a:t>2030 goal is 15</a:t>
            </a:r>
            <a:r>
              <a:rPr lang="en-GB" dirty="0"/>
              <a:t>% PES from renewable sources, </a:t>
            </a:r>
            <a:r>
              <a:rPr lang="en-GB" dirty="0" smtClean="0"/>
              <a:t>(current trend less </a:t>
            </a:r>
            <a:r>
              <a:rPr lang="en-GB" dirty="0"/>
              <a:t>than 2% per year</a:t>
            </a:r>
            <a:r>
              <a:rPr lang="en-GB" dirty="0" smtClean="0"/>
              <a:t>). CZ has low </a:t>
            </a:r>
            <a:r>
              <a:rPr lang="en-GB" dirty="0"/>
              <a:t>amounts, even in comparison with countries </a:t>
            </a:r>
            <a:r>
              <a:rPr lang="en-GB" dirty="0" smtClean="0"/>
              <a:t>with similar </a:t>
            </a:r>
            <a:r>
              <a:rPr lang="en-GB" dirty="0"/>
              <a:t>geographic and climatic conditions </a:t>
            </a:r>
            <a:r>
              <a:rPr lang="en-GB" dirty="0" smtClean="0"/>
              <a:t>(</a:t>
            </a:r>
            <a:r>
              <a:rPr lang="en-GB" dirty="0"/>
              <a:t>e.g. Germany, Hungary, Poland and Slovakia).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3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Regional development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Passenger transport by public road and rail in the </a:t>
            </a:r>
            <a:r>
              <a:rPr lang="en-GB" dirty="0" smtClean="0"/>
              <a:t>regions: </a:t>
            </a:r>
            <a:r>
              <a:rPr lang="en-GB" dirty="0"/>
              <a:t>downward trend in the majority of regions, i.e. that fewer people are travelling by public transport. The only region where growth is observed in year-on-year comparisons is South Moravia, which shows the success of introducing a fully-fledged integrated transport system.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1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Landscape, ecosystems and biodiversity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Ecological footprint: CZ - 60 </a:t>
            </a:r>
            <a:r>
              <a:rPr lang="en-GB" dirty="0"/>
              <a:t>million </a:t>
            </a:r>
            <a:r>
              <a:rPr lang="en-GB" dirty="0" err="1"/>
              <a:t>gha</a:t>
            </a:r>
            <a:r>
              <a:rPr lang="en-GB" dirty="0"/>
              <a:t>, </a:t>
            </a:r>
            <a:r>
              <a:rPr lang="en-GB" dirty="0" smtClean="0"/>
              <a:t>or 5.85 </a:t>
            </a:r>
            <a:r>
              <a:rPr lang="en-GB" dirty="0" err="1"/>
              <a:t>gha</a:t>
            </a:r>
            <a:r>
              <a:rPr lang="en-GB" dirty="0"/>
              <a:t> per capita. </a:t>
            </a:r>
            <a:r>
              <a:rPr lang="en-GB" dirty="0" smtClean="0"/>
              <a:t>Available </a:t>
            </a:r>
            <a:r>
              <a:rPr lang="en-GB" dirty="0" err="1"/>
              <a:t>biocapacity</a:t>
            </a:r>
            <a:r>
              <a:rPr lang="en-GB" dirty="0"/>
              <a:t> is 27 million </a:t>
            </a:r>
            <a:r>
              <a:rPr lang="en-GB" dirty="0" err="1"/>
              <a:t>gha</a:t>
            </a:r>
            <a:r>
              <a:rPr lang="en-GB" dirty="0"/>
              <a:t> (2.67 </a:t>
            </a:r>
            <a:r>
              <a:rPr lang="en-GB" dirty="0" err="1"/>
              <a:t>gha</a:t>
            </a:r>
            <a:r>
              <a:rPr lang="en-GB" dirty="0"/>
              <a:t> per capita), so the ecological debt is therefore 32.65 million </a:t>
            </a:r>
            <a:r>
              <a:rPr lang="en-GB" dirty="0" err="1"/>
              <a:t>gha</a:t>
            </a:r>
            <a:r>
              <a:rPr lang="en-GB" dirty="0"/>
              <a:t> (3.18 </a:t>
            </a:r>
            <a:r>
              <a:rPr lang="en-GB" dirty="0" err="1"/>
              <a:t>gha</a:t>
            </a:r>
            <a:r>
              <a:rPr lang="en-GB" dirty="0"/>
              <a:t> per capita).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ecological footprint of </a:t>
            </a:r>
            <a:r>
              <a:rPr lang="en-GB" dirty="0" smtClean="0"/>
              <a:t>CZ is </a:t>
            </a:r>
            <a:r>
              <a:rPr lang="en-GB" dirty="0"/>
              <a:t>constantly growing and the ecological deficit has doubled over the last 15 years</a:t>
            </a:r>
            <a:r>
              <a:rPr lang="en-GB" dirty="0" smtClean="0"/>
              <a:t>.</a:t>
            </a:r>
          </a:p>
          <a:p>
            <a:r>
              <a:rPr lang="en-GB" dirty="0"/>
              <a:t>14</a:t>
            </a:r>
            <a:r>
              <a:rPr lang="en-GB" baseline="30000" dirty="0"/>
              <a:t>th</a:t>
            </a:r>
            <a:r>
              <a:rPr lang="en-GB" dirty="0"/>
              <a:t> highest ecological footprint in the world.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8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stable and secure society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Corruption perception </a:t>
            </a:r>
            <a:r>
              <a:rPr lang="en-GB" dirty="0" smtClean="0"/>
              <a:t>index: 57</a:t>
            </a:r>
            <a:r>
              <a:rPr lang="en-GB" baseline="30000" dirty="0" smtClean="0"/>
              <a:t>th</a:t>
            </a:r>
            <a:r>
              <a:rPr lang="en-GB" dirty="0" smtClean="0"/>
              <a:t> of 178 countries, 21</a:t>
            </a:r>
            <a:r>
              <a:rPr lang="en-GB" baseline="30000" dirty="0" smtClean="0"/>
              <a:t>st</a:t>
            </a:r>
            <a:r>
              <a:rPr lang="en-GB" dirty="0" smtClean="0"/>
              <a:t> among EU countries</a:t>
            </a:r>
          </a:p>
          <a:p>
            <a:r>
              <a:rPr lang="en-GB" dirty="0"/>
              <a:t>Population living under the poverty </a:t>
            </a:r>
            <a:r>
              <a:rPr lang="en-GB" dirty="0" smtClean="0"/>
              <a:t>line: 2005-2009</a:t>
            </a:r>
            <a:r>
              <a:rPr lang="en-GB" dirty="0"/>
              <a:t>, the proportion of the population under the poverty line in the Czech Republic decreased: </a:t>
            </a:r>
            <a:r>
              <a:rPr lang="en-GB" dirty="0" smtClean="0"/>
              <a:t>10.4</a:t>
            </a:r>
            <a:r>
              <a:rPr lang="en-GB" dirty="0"/>
              <a:t>% in 2005 and 8.6% in 2009. The amount of poverty was the lowest of all EU countries (the EU average is 16.3%).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9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534" y="2420888"/>
            <a:ext cx="7924800" cy="1011238"/>
          </a:xfrm>
        </p:spPr>
        <p:txBody>
          <a:bodyPr/>
          <a:lstStyle/>
          <a:p>
            <a:r>
              <a:rPr lang="cs-CZ" dirty="0" smtClean="0"/>
              <a:t>Děkuji Vám za pozornost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64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 &amp; SD -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2816"/>
            <a:ext cx="7693025" cy="4313659"/>
          </a:xfrm>
        </p:spPr>
        <p:txBody>
          <a:bodyPr/>
          <a:lstStyle/>
          <a:p>
            <a:r>
              <a:rPr lang="en-US" dirty="0" smtClean="0"/>
              <a:t>Czech role in international sustainable development agenda very active &amp; </a:t>
            </a:r>
            <a:r>
              <a:rPr lang="en-US" dirty="0" err="1" smtClean="0"/>
              <a:t>recognised</a:t>
            </a:r>
            <a:r>
              <a:rPr lang="en-US" dirty="0" smtClean="0"/>
              <a:t> internationally</a:t>
            </a:r>
          </a:p>
          <a:p>
            <a:r>
              <a:rPr lang="en-GB" dirty="0"/>
              <a:t>‘</a:t>
            </a:r>
            <a:r>
              <a:rPr lang="en-GB" dirty="0" err="1"/>
              <a:t>Dobříš</a:t>
            </a:r>
            <a:r>
              <a:rPr lang="en-GB" dirty="0"/>
              <a:t> Process’ of conferences of environment ministers began in 1991 with the first pan-European conference organised by the then Czech federal government minister Josef </a:t>
            </a:r>
            <a:r>
              <a:rPr lang="en-GB" dirty="0" err="1"/>
              <a:t>Vavroušek</a:t>
            </a:r>
            <a:r>
              <a:rPr lang="en-GB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979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start quickly dissipates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575"/>
            <a:ext cx="7766248" cy="4025900"/>
          </a:xfrm>
        </p:spPr>
        <p:txBody>
          <a:bodyPr/>
          <a:lstStyle/>
          <a:p>
            <a:r>
              <a:rPr lang="en-GB" dirty="0"/>
              <a:t>Both the state and the non-state sector engaged in </a:t>
            </a:r>
            <a:r>
              <a:rPr lang="en-GB" dirty="0" smtClean="0"/>
              <a:t>1992 Rio conference preparation</a:t>
            </a:r>
          </a:p>
          <a:p>
            <a:r>
              <a:rPr lang="en-GB" dirty="0" smtClean="0"/>
              <a:t>Prof </a:t>
            </a:r>
            <a:r>
              <a:rPr lang="en-GB" dirty="0" err="1" smtClean="0"/>
              <a:t>Moldan</a:t>
            </a:r>
            <a:r>
              <a:rPr lang="en-GB" dirty="0" smtClean="0"/>
              <a:t> on </a:t>
            </a:r>
            <a:r>
              <a:rPr lang="en-GB" dirty="0"/>
              <a:t>conference preparatory committee </a:t>
            </a:r>
            <a:endParaRPr lang="en-GB" dirty="0" smtClean="0"/>
          </a:p>
          <a:p>
            <a:r>
              <a:rPr lang="en-GB" dirty="0" smtClean="0"/>
              <a:t>1992-1997: breakup of CS, Klaus government viewed SD as unfriendly ideology, non-</a:t>
            </a:r>
            <a:r>
              <a:rPr lang="en-GB" dirty="0" err="1" smtClean="0"/>
              <a:t>govt</a:t>
            </a:r>
            <a:r>
              <a:rPr lang="en-GB" dirty="0" smtClean="0"/>
              <a:t> sector takes the lead, STUŽ established to implement Rio outcomes, COZP established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5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change for the better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1997-2001: change in pre-EU accession period: </a:t>
            </a:r>
            <a:r>
              <a:rPr lang="en-GB" dirty="0"/>
              <a:t>‘sustainable development’ became a part of </a:t>
            </a:r>
            <a:r>
              <a:rPr lang="en-GB" dirty="0" smtClean="0"/>
              <a:t>government programme, first </a:t>
            </a:r>
            <a:r>
              <a:rPr lang="en-GB" dirty="0"/>
              <a:t>sustainable development strategy </a:t>
            </a:r>
            <a:r>
              <a:rPr lang="en-GB" dirty="0" smtClean="0"/>
              <a:t>established, </a:t>
            </a:r>
            <a:r>
              <a:rPr lang="en-US" dirty="0" smtClean="0"/>
              <a:t>Agenda 21 first introduced to some towns</a:t>
            </a:r>
          </a:p>
          <a:p>
            <a:r>
              <a:rPr lang="en-US" dirty="0" smtClean="0"/>
              <a:t>2002-2007: </a:t>
            </a:r>
            <a:r>
              <a:rPr lang="en-GB" dirty="0" smtClean="0"/>
              <a:t>Government </a:t>
            </a:r>
            <a:r>
              <a:rPr lang="en-GB" dirty="0"/>
              <a:t>Council for Sustainable Development </a:t>
            </a:r>
            <a:r>
              <a:rPr lang="en-GB" dirty="0" smtClean="0"/>
              <a:t>established, sustainability strategy introduced</a:t>
            </a:r>
          </a:p>
        </p:txBody>
      </p:sp>
    </p:spTree>
    <p:extLst>
      <p:ext uri="{BB962C8B-B14F-4D97-AF65-F5344CB8AC3E}">
        <p14:creationId xmlns:p14="http://schemas.microsoft.com/office/powerpoint/2010/main" val="37290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2007-2010: preparation of new SD strategy, </a:t>
            </a:r>
            <a:r>
              <a:rPr lang="en-GB" dirty="0"/>
              <a:t>support for renewable energy sources and support for energy savings, Local Agenda 21 movement finally </a:t>
            </a:r>
            <a:r>
              <a:rPr lang="en-GB" dirty="0" smtClean="0"/>
              <a:t>obtains </a:t>
            </a:r>
            <a:r>
              <a:rPr lang="en-GB" dirty="0"/>
              <a:t>state support </a:t>
            </a:r>
          </a:p>
          <a:p>
            <a:r>
              <a:rPr lang="en-GB" dirty="0"/>
              <a:t>Education for Sustainable Development Strategy </a:t>
            </a:r>
            <a:r>
              <a:rPr lang="en-GB" dirty="0" smtClean="0"/>
              <a:t>established </a:t>
            </a:r>
            <a:r>
              <a:rPr lang="en-GB" dirty="0"/>
              <a:t>and subsequently an action plan as well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599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2010 on: </a:t>
            </a:r>
            <a:r>
              <a:rPr lang="en-GB" dirty="0"/>
              <a:t>ignoring of sustainable development at the state level </a:t>
            </a:r>
            <a:r>
              <a:rPr lang="en-GB" dirty="0" smtClean="0"/>
              <a:t>(cancellation </a:t>
            </a:r>
            <a:r>
              <a:rPr lang="en-GB" dirty="0"/>
              <a:t>of the position of GCSD </a:t>
            </a:r>
            <a:r>
              <a:rPr lang="en-GB" dirty="0" smtClean="0"/>
              <a:t>secretary, no </a:t>
            </a:r>
            <a:r>
              <a:rPr lang="en-GB" dirty="0"/>
              <a:t>further development of renewable sources was supported, </a:t>
            </a:r>
            <a:r>
              <a:rPr lang="en-GB" dirty="0" err="1" smtClean="0"/>
              <a:t>etc</a:t>
            </a:r>
            <a:r>
              <a:rPr lang="en-GB" dirty="0" smtClean="0"/>
              <a:t>); left </a:t>
            </a:r>
            <a:r>
              <a:rPr lang="en-GB" dirty="0"/>
              <a:t>to non-governmental organisations and </a:t>
            </a:r>
            <a:r>
              <a:rPr lang="en-GB" dirty="0" smtClean="0"/>
              <a:t>academic </a:t>
            </a:r>
            <a:r>
              <a:rPr lang="en-GB" dirty="0"/>
              <a:t>sector to fight for </a:t>
            </a:r>
            <a:r>
              <a:rPr lang="en-GB" dirty="0" smtClean="0"/>
              <a:t>SD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6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Rio+20 preparation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state involvement</a:t>
            </a:r>
          </a:p>
          <a:p>
            <a:r>
              <a:rPr lang="en-US" dirty="0" smtClean="0"/>
              <a:t>COZP took the lead, </a:t>
            </a:r>
            <a:r>
              <a:rPr lang="en-US" dirty="0" err="1" smtClean="0"/>
              <a:t>organised</a:t>
            </a:r>
            <a:r>
              <a:rPr lang="en-US" dirty="0" smtClean="0"/>
              <a:t> ‘The Future We Want’ conference </a:t>
            </a:r>
            <a:r>
              <a:rPr lang="en-US" dirty="0"/>
              <a:t>for Major </a:t>
            </a:r>
            <a:r>
              <a:rPr lang="en-US" dirty="0" smtClean="0"/>
              <a:t>Groups based on Rio preparatory document (children &amp; youth, women, NGOs, local authorities, business &amp; workers, indigenous peoples, farmers)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0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Result: Compendium of commitments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advocate </a:t>
            </a:r>
            <a:r>
              <a:rPr lang="en-GB" dirty="0"/>
              <a:t>institutional progress at the level of the UN, </a:t>
            </a:r>
            <a:r>
              <a:rPr lang="en-GB" dirty="0" err="1"/>
              <a:t>govt</a:t>
            </a:r>
            <a:r>
              <a:rPr lang="en-GB" dirty="0"/>
              <a:t> should be aware that it represents Czech Major Groups and should adhere to their </a:t>
            </a:r>
            <a:r>
              <a:rPr lang="en-GB" dirty="0" smtClean="0"/>
              <a:t>work</a:t>
            </a:r>
          </a:p>
          <a:p>
            <a:r>
              <a:rPr lang="en-GB" dirty="0" smtClean="0"/>
              <a:t>Critically evaluate activities and results of non-</a:t>
            </a:r>
            <a:r>
              <a:rPr lang="en-GB" dirty="0" err="1" smtClean="0"/>
              <a:t>govt</a:t>
            </a:r>
            <a:r>
              <a:rPr lang="en-GB" dirty="0" smtClean="0"/>
              <a:t> sector &amp; methods of communication within it</a:t>
            </a:r>
          </a:p>
          <a:p>
            <a:r>
              <a:rPr lang="en-GB" dirty="0" smtClean="0"/>
              <a:t>Engage in cooperation </a:t>
            </a:r>
            <a:r>
              <a:rPr lang="en-GB" smtClean="0"/>
              <a:t>with foreign actors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SDS Progress Report 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Five priorities:</a:t>
            </a:r>
          </a:p>
          <a:p>
            <a:pPr lvl="0"/>
            <a:r>
              <a:rPr lang="en-GB" dirty="0" smtClean="0"/>
              <a:t>Society</a:t>
            </a:r>
            <a:r>
              <a:rPr lang="en-GB" dirty="0"/>
              <a:t>, people and health</a:t>
            </a:r>
          </a:p>
          <a:p>
            <a:pPr lvl="0"/>
            <a:r>
              <a:rPr lang="en-GB" dirty="0"/>
              <a:t>The economy and innovation</a:t>
            </a:r>
          </a:p>
          <a:p>
            <a:pPr lvl="0"/>
            <a:r>
              <a:rPr lang="en-GB" dirty="0"/>
              <a:t>Regional development</a:t>
            </a:r>
          </a:p>
          <a:p>
            <a:pPr lvl="0"/>
            <a:r>
              <a:rPr lang="en-GB" dirty="0"/>
              <a:t>Landscape, ecosystems and biodiversity</a:t>
            </a:r>
          </a:p>
          <a:p>
            <a:pPr lvl="0"/>
            <a:r>
              <a:rPr lang="en-GB" dirty="0"/>
              <a:t>A stable and secure society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6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COZP">
  <a:themeElements>
    <a:clrScheme name="sablona_prezentace_10_2004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sablona_prezentace_10_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prezentace_10_2004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Prezentace_COZP</Template>
  <TotalTime>1259</TotalTime>
  <Words>714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Prezentace_COZP</vt:lpstr>
      <vt:lpstr>Sustainable Development in the Czech Republic</vt:lpstr>
      <vt:lpstr>CZ &amp; SD - history</vt:lpstr>
      <vt:lpstr>Good start quickly dissipates</vt:lpstr>
      <vt:lpstr>A change for the better</vt:lpstr>
      <vt:lpstr>PowerPoint Presentation</vt:lpstr>
      <vt:lpstr>PowerPoint Presentation</vt:lpstr>
      <vt:lpstr>Rio+20 preparation  </vt:lpstr>
      <vt:lpstr>Result: Compendium of commitments</vt:lpstr>
      <vt:lpstr>SDS Progress Report 2011</vt:lpstr>
      <vt:lpstr>Society, people and health </vt:lpstr>
      <vt:lpstr>The economy and innovation </vt:lpstr>
      <vt:lpstr>Regional development </vt:lpstr>
      <vt:lpstr>Landscape, ecosystems and biodiversity</vt:lpstr>
      <vt:lpstr>A stable and secure society</vt:lpstr>
      <vt:lpstr>Děkuji Vám za pozornost</vt:lpstr>
    </vt:vector>
  </TitlesOfParts>
  <Company>Univerzita Karlova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PEOPLE’S SUSTAINABILITY TREATY ON HIGHER EDUCATION TOWARDS SUSTAINABLE DEVELOPMENT - COPERNICUS ALLIANCE</dc:title>
  <dc:creator>Barton Andrew</dc:creator>
  <cp:lastModifiedBy>Andrew Barton</cp:lastModifiedBy>
  <cp:revision>51</cp:revision>
  <dcterms:created xsi:type="dcterms:W3CDTF">2012-06-04T13:15:21Z</dcterms:created>
  <dcterms:modified xsi:type="dcterms:W3CDTF">2013-09-09T13:59:35Z</dcterms:modified>
</cp:coreProperties>
</file>