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57" r:id="rId4"/>
    <p:sldId id="269" r:id="rId5"/>
    <p:sldId id="271" r:id="rId6"/>
    <p:sldId id="273" r:id="rId7"/>
    <p:sldId id="272" r:id="rId8"/>
    <p:sldId id="274" r:id="rId9"/>
    <p:sldId id="266" r:id="rId1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3671" autoAdjust="0"/>
  </p:normalViewPr>
  <p:slideViewPr>
    <p:cSldViewPr>
      <p:cViewPr>
        <p:scale>
          <a:sx n="80" d="100"/>
          <a:sy n="80" d="100"/>
        </p:scale>
        <p:origin x="-216" y="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3A52978-B98D-4302-B406-1B297960DF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9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3AE4B-5FFE-4911-96A6-295848D30C0D}" type="datetimeFigureOut">
              <a:rPr lang="en-NZ" smtClean="0"/>
              <a:t>11/09/2012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208FB-060A-4B8E-8084-1C751CE897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24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PEOPLE’S SUSTAINABILITY TREATY ON HIGHER EDUCATION TOWARDS SUSTAINABLE DEVELOPMENT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08FB-060A-4B8E-8084-1C751CE89734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953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Smlouva bude revidována a sdílena</a:t>
            </a:r>
            <a:r>
              <a:rPr lang="cs-CZ" baseline="0" dirty="0" smtClean="0"/>
              <a:t> </a:t>
            </a:r>
            <a:r>
              <a:rPr lang="cs-CZ" dirty="0" smtClean="0"/>
              <a:t>v Riu +20</a:t>
            </a:r>
            <a:r>
              <a:rPr lang="cs-CZ" baseline="0" dirty="0" smtClean="0"/>
              <a:t> před formálním podpisovým procesem. </a:t>
            </a:r>
            <a:r>
              <a:rPr lang="cs-CZ" dirty="0" smtClean="0"/>
              <a:t>To bude tvořit základ různých dialogů a doprovodných akcí naplánovaných mezi 13. a 22. červnem. Dokument bude opět revidován a rozeslá</a:t>
            </a:r>
            <a:r>
              <a:rPr lang="cs-CZ" baseline="0" dirty="0" smtClean="0"/>
              <a:t>n </a:t>
            </a:r>
            <a:r>
              <a:rPr lang="cs-CZ" dirty="0" smtClean="0"/>
              <a:t>signatářům pro konečné schválení změn.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Jakmile bude smlouva schválena, bude rozeslána mediím a formálně předložena vládám.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208FB-060A-4B8E-8084-1C751CE89734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02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algn="r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r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r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r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r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D756EA-9FA7-482A-9335-27C4AFECE19E}" type="slidenum">
              <a:rPr lang="en-US" sz="120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315" name="Slide Image 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1187450" cy="6858000"/>
          </a:xfrm>
          <a:prstGeom prst="rect">
            <a:avLst/>
          </a:prstGeom>
          <a:solidFill>
            <a:srgbClr val="0061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white">
          <a:xfrm>
            <a:off x="500063" y="990600"/>
            <a:ext cx="3784600" cy="1905000"/>
          </a:xfrm>
          <a:prstGeom prst="roundRect">
            <a:avLst>
              <a:gd name="adj" fmla="val 50000"/>
            </a:avLst>
          </a:prstGeom>
          <a:solidFill>
            <a:srgbClr val="F9FD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3933825"/>
            <a:ext cx="4013200" cy="12954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cs-CZ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defRPr sz="1400" b="0"/>
            </a:lvl1pPr>
          </a:lstStyle>
          <a:p>
            <a:endParaRPr lang="cs-CZ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8584E3F-B75C-4A0B-A57E-77584C946779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29" name="AutoShape 9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cs-CZ" noProof="0" smtClean="0"/>
          </a:p>
        </p:txBody>
      </p:sp>
      <p:pic>
        <p:nvPicPr>
          <p:cNvPr id="5130" name="Picture 10" descr="Lo-knih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868863"/>
            <a:ext cx="13684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52512-C598-41F6-94E4-640789A7DF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7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92150"/>
            <a:ext cx="198120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92150"/>
            <a:ext cx="579120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575A6-7103-4C3B-B955-41EC081912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67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0E7EA-9738-48D5-96B0-2B3ABCB09A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5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83477-24B9-4516-8E37-1D6B2FF54F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88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60575"/>
            <a:ext cx="3770313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060575"/>
            <a:ext cx="3770312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F5D0E-B7C8-4242-90CE-B22FECB8FF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3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B98DD-3E97-4DC0-B990-F707309A77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9B0A7-87CE-4D36-9089-C07A98FCB7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1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1A2F3-872F-4457-B969-FE7FA74D1C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5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B04B9-F310-4B16-B6F4-D604D70B8F2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71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6D383-094D-42F3-B27D-4BC559620CC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tv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46950" y="-72755125"/>
            <a:ext cx="125406150" cy="152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92150"/>
            <a:ext cx="7924800" cy="1011238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60575"/>
            <a:ext cx="7693025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5963" y="6248400"/>
            <a:ext cx="2892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fld id="{C2D07340-829B-43DF-8F09-8605C6592B5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0061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pic>
        <p:nvPicPr>
          <p:cNvPr id="4105" name="Picture 9" descr="Lo-knih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34050"/>
            <a:ext cx="7239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csewiki.czp.cuni.cz/wiki/Knowledge_base_for_Ore_Mountains_case_stud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96752"/>
            <a:ext cx="8447087" cy="1905000"/>
          </a:xfrm>
        </p:spPr>
        <p:txBody>
          <a:bodyPr/>
          <a:lstStyle/>
          <a:p>
            <a:r>
              <a:rPr lang="en-GB" sz="2800" dirty="0" smtClean="0"/>
              <a:t>First steps toward the creation of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GB" sz="2800" dirty="0" smtClean="0"/>
              <a:t>RCE </a:t>
            </a:r>
            <a:r>
              <a:rPr lang="cs-CZ" sz="2800" dirty="0" smtClean="0"/>
              <a:t>Ústí nad Labem</a:t>
            </a:r>
            <a:endParaRPr lang="en-US" sz="2800" b="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356992"/>
            <a:ext cx="4013200" cy="1295400"/>
          </a:xfrm>
        </p:spPr>
        <p:txBody>
          <a:bodyPr/>
          <a:lstStyle/>
          <a:p>
            <a:r>
              <a:rPr lang="en-US" dirty="0" smtClean="0"/>
              <a:t>Andrew Barton, </a:t>
            </a:r>
            <a:r>
              <a:rPr lang="en-US" dirty="0" err="1" smtClean="0"/>
              <a:t>M.Int.St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Centrum pro </a:t>
            </a:r>
            <a:r>
              <a:rPr lang="en-US" dirty="0" err="1" smtClean="0"/>
              <a:t>ot</a:t>
            </a:r>
            <a:r>
              <a:rPr lang="cs-CZ" dirty="0" smtClean="0"/>
              <a:t>á</a:t>
            </a:r>
            <a:r>
              <a:rPr lang="en-US" dirty="0" err="1" smtClean="0"/>
              <a:t>zky</a:t>
            </a:r>
            <a:r>
              <a:rPr lang="en-US" dirty="0" smtClean="0"/>
              <a:t> </a:t>
            </a:r>
            <a:r>
              <a:rPr lang="cs-CZ" dirty="0" smtClean="0"/>
              <a:t>životního prostředí</a:t>
            </a:r>
            <a:endParaRPr lang="en-US" dirty="0"/>
          </a:p>
        </p:txBody>
      </p:sp>
      <p:pic>
        <p:nvPicPr>
          <p:cNvPr id="4" name="Picture 3" descr="K:\000_PROJEKTY\DIPP_OPVK\Propagace\grafika\OPVK_hor_zakladni_logolink_CMYK_cz_UK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45224"/>
            <a:ext cx="5934075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K:\000_PROJEKTY\DIPP_OPVK\Propagace\grafika\mosur_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4"/>
            <a:ext cx="243840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813"/>
            <a:ext cx="8280920" cy="863600"/>
          </a:xfrm>
        </p:spPr>
        <p:txBody>
          <a:bodyPr/>
          <a:lstStyle/>
          <a:p>
            <a:r>
              <a:rPr lang="en-NZ" dirty="0"/>
              <a:t>What is a Regional Centre of Expertise on ESD?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556792"/>
            <a:ext cx="7129462" cy="40327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NZ" sz="2400" dirty="0"/>
              <a:t>First group of 7 RCEs launched by UNU in Japan 2005 to mark Asia-Pacific launch of DESD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Approximately 100 RCEs now around the world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Concept loosely defined to allow local stakeholders to use it as best fits their regions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Concept: network of existing local institutions mobilised to promote all types &amp; levels of learning for a sustainable future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Platform for multi-stakeholder dialogue to share information &amp; experience</a:t>
            </a:r>
          </a:p>
        </p:txBody>
      </p:sp>
    </p:spTree>
    <p:extLst>
      <p:ext uri="{BB962C8B-B14F-4D97-AF65-F5344CB8AC3E}">
        <p14:creationId xmlns:p14="http://schemas.microsoft.com/office/powerpoint/2010/main" val="23916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RCE concept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693025" cy="43136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NZ" sz="2400" dirty="0"/>
              <a:t>Promote inter-disciplinary and multi-</a:t>
            </a:r>
            <a:r>
              <a:rPr lang="en-NZ" sz="2400" dirty="0" err="1"/>
              <a:t>sectoral</a:t>
            </a:r>
            <a:r>
              <a:rPr lang="en-NZ" sz="2400" dirty="0"/>
              <a:t> collaboration for ESD at the regional level.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HEIs expected to play a key role in ensuring scientifically-based ESD; expected to provide guidance &amp; leadership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Wide-enough geographical scope to include HEIs, NGOs, schools, administration, museums, zoos, </a:t>
            </a:r>
            <a:r>
              <a:rPr lang="en-NZ" sz="2400" dirty="0" err="1"/>
              <a:t>etc</a:t>
            </a:r>
            <a:r>
              <a:rPr lang="en-NZ" sz="2400" dirty="0"/>
              <a:t>, but small enough for face-to-face contact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/>
              <a:t>Narrow communication gap between scientists &amp; communicators</a:t>
            </a:r>
          </a:p>
          <a:p>
            <a:endParaRPr lang="en-NZ" sz="2400" b="1" dirty="0"/>
          </a:p>
        </p:txBody>
      </p:sp>
    </p:spTree>
    <p:extLst>
      <p:ext uri="{BB962C8B-B14F-4D97-AF65-F5344CB8AC3E}">
        <p14:creationId xmlns:p14="http://schemas.microsoft.com/office/powerpoint/2010/main" val="2444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1246188" y="4645025"/>
            <a:ext cx="1235075" cy="830263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Primary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Schools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1093788" y="3425825"/>
            <a:ext cx="1539875" cy="830263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Secondary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Schools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1008063" y="2343150"/>
            <a:ext cx="1724025" cy="45720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Universities</a:t>
            </a:r>
          </a:p>
        </p:txBody>
      </p:sp>
      <p:sp>
        <p:nvSpPr>
          <p:cNvPr id="5" name="Text Box 5"/>
          <p:cNvSpPr txBox="1"/>
          <p:nvPr/>
        </p:nvSpPr>
        <p:spPr>
          <a:xfrm>
            <a:off x="3271838" y="4645025"/>
            <a:ext cx="1235075" cy="830263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Primary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Schools</a:t>
            </a:r>
          </a:p>
        </p:txBody>
      </p:sp>
      <p:sp>
        <p:nvSpPr>
          <p:cNvPr id="6" name="Text Box 6"/>
          <p:cNvSpPr txBox="1"/>
          <p:nvPr/>
        </p:nvSpPr>
        <p:spPr>
          <a:xfrm>
            <a:off x="3119438" y="3425825"/>
            <a:ext cx="1539875" cy="830263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000000"/>
                </a:solidFill>
                <a:latin typeface="+mj-lt"/>
                <a:ea typeface="ＭＳ Ｐゴシック" pitchFamily="34"/>
              </a:rPr>
              <a:t>Secondary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 dirty="0">
                <a:solidFill>
                  <a:srgbClr val="000000"/>
                </a:solidFill>
                <a:latin typeface="+mj-lt"/>
                <a:ea typeface="ＭＳ Ｐゴシック" pitchFamily="34"/>
              </a:rPr>
              <a:t>Schools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3033713" y="2343150"/>
            <a:ext cx="1724025" cy="45720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Universities</a:t>
            </a:r>
          </a:p>
        </p:txBody>
      </p:sp>
      <p:sp>
        <p:nvSpPr>
          <p:cNvPr id="8" name="AutoShape 8"/>
          <p:cNvSpPr/>
          <p:nvPr/>
        </p:nvSpPr>
        <p:spPr>
          <a:xfrm>
            <a:off x="1314450" y="5695950"/>
            <a:ext cx="3124200" cy="228600"/>
          </a:xfrm>
          <a:custGeom>
            <a:avLst>
              <a:gd name="f9" fmla="val 50000"/>
              <a:gd name="f10" fmla="val 273333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val 50000"/>
              <a:gd name="f10" fmla="val 273333"/>
              <a:gd name="f11" fmla="+- 0 0 -360"/>
              <a:gd name="f12" fmla="+- 0 0 -180"/>
              <a:gd name="f13" fmla="abs f5"/>
              <a:gd name="f14" fmla="abs f6"/>
              <a:gd name="f15" fmla="abs f7"/>
              <a:gd name="f16" fmla="val f8"/>
              <a:gd name="f17" fmla="val f9"/>
              <a:gd name="f18" fmla="val f10"/>
              <a:gd name="f19" fmla="*/ f11 f2 1"/>
              <a:gd name="f20" fmla="*/ f12 f2 1"/>
              <a:gd name="f21" fmla="?: f13 f5 1"/>
              <a:gd name="f22" fmla="?: f14 f6 1"/>
              <a:gd name="f23" fmla="?: f15 f7 1"/>
              <a:gd name="f24" fmla="*/ f19 1 f4"/>
              <a:gd name="f25" fmla="*/ f20 1 f4"/>
              <a:gd name="f26" fmla="*/ f21 1 21600"/>
              <a:gd name="f27" fmla="*/ f22 1 21600"/>
              <a:gd name="f28" fmla="*/ 21600 f21 1"/>
              <a:gd name="f29" fmla="*/ 21600 f22 1"/>
              <a:gd name="f30" fmla="+- f24 0 f3"/>
              <a:gd name="f31" fmla="+- f25 0 f3"/>
              <a:gd name="f32" fmla="min f27 f26"/>
              <a:gd name="f33" fmla="*/ f28 1 f23"/>
              <a:gd name="f34" fmla="*/ f29 1 f23"/>
              <a:gd name="f35" fmla="val f33"/>
              <a:gd name="f36" fmla="val f34"/>
              <a:gd name="f37" fmla="*/ f16 f32 1"/>
              <a:gd name="f38" fmla="+- f36 0 f16"/>
              <a:gd name="f39" fmla="+- f35 0 f16"/>
              <a:gd name="f40" fmla="*/ f35 f32 1"/>
              <a:gd name="f41" fmla="*/ f36 f32 1"/>
              <a:gd name="f42" fmla="*/ f38 1 2"/>
              <a:gd name="f43" fmla="*/ f39 1 2"/>
              <a:gd name="f44" fmla="min f39 f38"/>
              <a:gd name="f45" fmla="*/ f38 f17 1"/>
              <a:gd name="f46" fmla="+- f16 f42 0"/>
              <a:gd name="f47" fmla="+- f16 f43 0"/>
              <a:gd name="f48" fmla="*/ f44 f18 1"/>
              <a:gd name="f49" fmla="*/ f45 1 200000"/>
              <a:gd name="f50" fmla="*/ f48 1 100000"/>
              <a:gd name="f51" fmla="+- f46 0 f49"/>
              <a:gd name="f52" fmla="+- f46 f49 0"/>
              <a:gd name="f53" fmla="*/ f46 f32 1"/>
              <a:gd name="f54" fmla="*/ f47 f32 1"/>
              <a:gd name="f55" fmla="+- f35 0 f50"/>
              <a:gd name="f56" fmla="*/ f51 f50 1"/>
              <a:gd name="f57" fmla="*/ f51 f32 1"/>
              <a:gd name="f58" fmla="*/ f52 f32 1"/>
              <a:gd name="f59" fmla="*/ f50 f32 1"/>
              <a:gd name="f60" fmla="*/ f56 1 f42"/>
              <a:gd name="f61" fmla="*/ f55 f32 1"/>
              <a:gd name="f62" fmla="+- f50 0 f60"/>
              <a:gd name="f63" fmla="+- f55 f60 0"/>
              <a:gd name="f64" fmla="*/ f62 f32 1"/>
              <a:gd name="f65" fmla="*/ f63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1" y="f37"/>
              </a:cxn>
              <a:cxn ang="f30">
                <a:pos x="f54" y="f57"/>
              </a:cxn>
              <a:cxn ang="f30">
                <a:pos x="f59" y="f37"/>
              </a:cxn>
              <a:cxn ang="f31">
                <a:pos x="f59" y="f41"/>
              </a:cxn>
              <a:cxn ang="f31">
                <a:pos x="f54" y="f58"/>
              </a:cxn>
              <a:cxn ang="f31">
                <a:pos x="f61" y="f41"/>
              </a:cxn>
            </a:cxnLst>
            <a:rect l="f64" t="f57" r="f65" b="f58"/>
            <a:pathLst>
              <a:path>
                <a:moveTo>
                  <a:pt x="f37" y="f53"/>
                </a:moveTo>
                <a:lnTo>
                  <a:pt x="f59" y="f37"/>
                </a:lnTo>
                <a:lnTo>
                  <a:pt x="f59" y="f57"/>
                </a:lnTo>
                <a:lnTo>
                  <a:pt x="f61" y="f57"/>
                </a:lnTo>
                <a:lnTo>
                  <a:pt x="f61" y="f37"/>
                </a:lnTo>
                <a:lnTo>
                  <a:pt x="f40" y="f53"/>
                </a:lnTo>
                <a:lnTo>
                  <a:pt x="f61" y="f41"/>
                </a:lnTo>
                <a:lnTo>
                  <a:pt x="f61" y="f58"/>
                </a:lnTo>
                <a:lnTo>
                  <a:pt x="f59" y="f58"/>
                </a:lnTo>
                <a:lnTo>
                  <a:pt x="f59" y="f41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miter/>
          </a:ln>
        </p:spPr>
        <p:txBody>
          <a:bodyPr wrap="none" anchor="ctr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 Box 9"/>
          <p:cNvSpPr txBox="1"/>
          <p:nvPr/>
        </p:nvSpPr>
        <p:spPr>
          <a:xfrm>
            <a:off x="6172200" y="4724400"/>
            <a:ext cx="2749550" cy="396875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Community leaders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6386513" y="4392613"/>
            <a:ext cx="2319337" cy="396875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Local Governments</a:t>
            </a:r>
          </a:p>
        </p:txBody>
      </p:sp>
      <p:sp>
        <p:nvSpPr>
          <p:cNvPr id="11" name="Text Box 11"/>
          <p:cNvSpPr txBox="1"/>
          <p:nvPr/>
        </p:nvSpPr>
        <p:spPr>
          <a:xfrm>
            <a:off x="6248400" y="3124200"/>
            <a:ext cx="2528888" cy="45720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Botanical gardens</a:t>
            </a:r>
          </a:p>
        </p:txBody>
      </p:sp>
      <p:sp>
        <p:nvSpPr>
          <p:cNvPr id="12" name="Text Box 12"/>
          <p:cNvSpPr txBox="1"/>
          <p:nvPr/>
        </p:nvSpPr>
        <p:spPr>
          <a:xfrm>
            <a:off x="6130925" y="2667000"/>
            <a:ext cx="2730500" cy="461963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(Science) museums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1574800" y="1905000"/>
            <a:ext cx="2595563" cy="45720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(Research centers)</a:t>
            </a:r>
          </a:p>
        </p:txBody>
      </p:sp>
      <p:sp>
        <p:nvSpPr>
          <p:cNvPr id="14" name="AutoShape 14"/>
          <p:cNvSpPr/>
          <p:nvPr/>
        </p:nvSpPr>
        <p:spPr>
          <a:xfrm rot="1890245">
            <a:off x="4716463" y="3429000"/>
            <a:ext cx="1295400" cy="228600"/>
          </a:xfrm>
          <a:custGeom>
            <a:avLst>
              <a:gd name="f9" fmla="val 50000"/>
              <a:gd name="f10" fmla="val 113333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val 50000"/>
              <a:gd name="f10" fmla="val 113333"/>
              <a:gd name="f11" fmla="+- 0 0 -360"/>
              <a:gd name="f12" fmla="+- 0 0 -180"/>
              <a:gd name="f13" fmla="abs f5"/>
              <a:gd name="f14" fmla="abs f6"/>
              <a:gd name="f15" fmla="abs f7"/>
              <a:gd name="f16" fmla="val f8"/>
              <a:gd name="f17" fmla="val f9"/>
              <a:gd name="f18" fmla="val f10"/>
              <a:gd name="f19" fmla="*/ f11 f2 1"/>
              <a:gd name="f20" fmla="*/ f12 f2 1"/>
              <a:gd name="f21" fmla="?: f13 f5 1"/>
              <a:gd name="f22" fmla="?: f14 f6 1"/>
              <a:gd name="f23" fmla="?: f15 f7 1"/>
              <a:gd name="f24" fmla="*/ f19 1 f4"/>
              <a:gd name="f25" fmla="*/ f20 1 f4"/>
              <a:gd name="f26" fmla="*/ f21 1 21600"/>
              <a:gd name="f27" fmla="*/ f22 1 21600"/>
              <a:gd name="f28" fmla="*/ 21600 f21 1"/>
              <a:gd name="f29" fmla="*/ 21600 f22 1"/>
              <a:gd name="f30" fmla="+- f24 0 f3"/>
              <a:gd name="f31" fmla="+- f25 0 f3"/>
              <a:gd name="f32" fmla="min f27 f26"/>
              <a:gd name="f33" fmla="*/ f28 1 f23"/>
              <a:gd name="f34" fmla="*/ f29 1 f23"/>
              <a:gd name="f35" fmla="val f33"/>
              <a:gd name="f36" fmla="val f34"/>
              <a:gd name="f37" fmla="*/ f16 f32 1"/>
              <a:gd name="f38" fmla="+- f36 0 f16"/>
              <a:gd name="f39" fmla="+- f35 0 f16"/>
              <a:gd name="f40" fmla="*/ f35 f32 1"/>
              <a:gd name="f41" fmla="*/ f36 f32 1"/>
              <a:gd name="f42" fmla="*/ f38 1 2"/>
              <a:gd name="f43" fmla="*/ f39 1 2"/>
              <a:gd name="f44" fmla="min f39 f38"/>
              <a:gd name="f45" fmla="*/ f38 f17 1"/>
              <a:gd name="f46" fmla="+- f16 f42 0"/>
              <a:gd name="f47" fmla="+- f16 f43 0"/>
              <a:gd name="f48" fmla="*/ f44 f18 1"/>
              <a:gd name="f49" fmla="*/ f45 1 200000"/>
              <a:gd name="f50" fmla="*/ f48 1 100000"/>
              <a:gd name="f51" fmla="+- f46 0 f49"/>
              <a:gd name="f52" fmla="+- f46 f49 0"/>
              <a:gd name="f53" fmla="*/ f46 f32 1"/>
              <a:gd name="f54" fmla="*/ f47 f32 1"/>
              <a:gd name="f55" fmla="+- f35 0 f50"/>
              <a:gd name="f56" fmla="*/ f51 f50 1"/>
              <a:gd name="f57" fmla="*/ f51 f32 1"/>
              <a:gd name="f58" fmla="*/ f52 f32 1"/>
              <a:gd name="f59" fmla="*/ f50 f32 1"/>
              <a:gd name="f60" fmla="*/ f56 1 f42"/>
              <a:gd name="f61" fmla="*/ f55 f32 1"/>
              <a:gd name="f62" fmla="+- f50 0 f60"/>
              <a:gd name="f63" fmla="+- f55 f60 0"/>
              <a:gd name="f64" fmla="*/ f62 f32 1"/>
              <a:gd name="f65" fmla="*/ f63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1" y="f37"/>
              </a:cxn>
              <a:cxn ang="f30">
                <a:pos x="f54" y="f57"/>
              </a:cxn>
              <a:cxn ang="f30">
                <a:pos x="f59" y="f37"/>
              </a:cxn>
              <a:cxn ang="f31">
                <a:pos x="f59" y="f41"/>
              </a:cxn>
              <a:cxn ang="f31">
                <a:pos x="f54" y="f58"/>
              </a:cxn>
              <a:cxn ang="f31">
                <a:pos x="f61" y="f41"/>
              </a:cxn>
            </a:cxnLst>
            <a:rect l="f64" t="f57" r="f65" b="f58"/>
            <a:pathLst>
              <a:path>
                <a:moveTo>
                  <a:pt x="f37" y="f53"/>
                </a:moveTo>
                <a:lnTo>
                  <a:pt x="f59" y="f37"/>
                </a:lnTo>
                <a:lnTo>
                  <a:pt x="f59" y="f57"/>
                </a:lnTo>
                <a:lnTo>
                  <a:pt x="f61" y="f57"/>
                </a:lnTo>
                <a:lnTo>
                  <a:pt x="f61" y="f37"/>
                </a:lnTo>
                <a:lnTo>
                  <a:pt x="f40" y="f53"/>
                </a:lnTo>
                <a:lnTo>
                  <a:pt x="f61" y="f41"/>
                </a:lnTo>
                <a:lnTo>
                  <a:pt x="f61" y="f58"/>
                </a:lnTo>
                <a:lnTo>
                  <a:pt x="f59" y="f58"/>
                </a:lnTo>
                <a:lnTo>
                  <a:pt x="f59" y="f41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miter/>
          </a:ln>
        </p:spPr>
        <p:txBody>
          <a:bodyPr wrap="none" anchor="ctr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AutoShape 15"/>
          <p:cNvSpPr/>
          <p:nvPr/>
        </p:nvSpPr>
        <p:spPr>
          <a:xfrm>
            <a:off x="781050" y="2419350"/>
            <a:ext cx="228600" cy="3429000"/>
          </a:xfrm>
          <a:custGeom>
            <a:avLst>
              <a:gd name="f9" fmla="val 50000"/>
              <a:gd name="f10" fmla="val 30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val 50000"/>
              <a:gd name="f10" fmla="val 300000"/>
              <a:gd name="f11" fmla="+- 0 0 -270"/>
              <a:gd name="f12" fmla="+- 0 0 -90"/>
              <a:gd name="f13" fmla="abs f5"/>
              <a:gd name="f14" fmla="abs f6"/>
              <a:gd name="f15" fmla="abs f7"/>
              <a:gd name="f16" fmla="val f8"/>
              <a:gd name="f17" fmla="val f9"/>
              <a:gd name="f18" fmla="val f10"/>
              <a:gd name="f19" fmla="*/ f11 f2 1"/>
              <a:gd name="f20" fmla="*/ f12 f2 1"/>
              <a:gd name="f21" fmla="?: f13 f5 1"/>
              <a:gd name="f22" fmla="?: f14 f6 1"/>
              <a:gd name="f23" fmla="?: f15 f7 1"/>
              <a:gd name="f24" fmla="*/ f19 1 f4"/>
              <a:gd name="f25" fmla="*/ f20 1 f4"/>
              <a:gd name="f26" fmla="*/ f21 1 21600"/>
              <a:gd name="f27" fmla="*/ f22 1 21600"/>
              <a:gd name="f28" fmla="*/ 21600 f21 1"/>
              <a:gd name="f29" fmla="*/ 21600 f22 1"/>
              <a:gd name="f30" fmla="+- f24 0 f3"/>
              <a:gd name="f31" fmla="+- f25 0 f3"/>
              <a:gd name="f32" fmla="min f27 f26"/>
              <a:gd name="f33" fmla="*/ f28 1 f23"/>
              <a:gd name="f34" fmla="*/ f29 1 f23"/>
              <a:gd name="f35" fmla="val f33"/>
              <a:gd name="f36" fmla="val f34"/>
              <a:gd name="f37" fmla="*/ f16 f32 1"/>
              <a:gd name="f38" fmla="+- f36 0 f16"/>
              <a:gd name="f39" fmla="+- f35 0 f16"/>
              <a:gd name="f40" fmla="*/ f35 f32 1"/>
              <a:gd name="f41" fmla="*/ f36 f32 1"/>
              <a:gd name="f42" fmla="*/ f38 1 2"/>
              <a:gd name="f43" fmla="*/ f39 1 2"/>
              <a:gd name="f44" fmla="min f39 f38"/>
              <a:gd name="f45" fmla="*/ f39 f17 1"/>
              <a:gd name="f46" fmla="+- f16 f42 0"/>
              <a:gd name="f47" fmla="+- f16 f43 0"/>
              <a:gd name="f48" fmla="*/ f44 f18 1"/>
              <a:gd name="f49" fmla="*/ f45 1 200000"/>
              <a:gd name="f50" fmla="*/ f48 1 100000"/>
              <a:gd name="f51" fmla="+- f47 0 f49"/>
              <a:gd name="f52" fmla="+- f47 f49 0"/>
              <a:gd name="f53" fmla="*/ f47 f32 1"/>
              <a:gd name="f54" fmla="*/ f46 f32 1"/>
              <a:gd name="f55" fmla="+- f36 0 f50"/>
              <a:gd name="f56" fmla="*/ f51 f50 1"/>
              <a:gd name="f57" fmla="*/ f51 f32 1"/>
              <a:gd name="f58" fmla="*/ f52 f32 1"/>
              <a:gd name="f59" fmla="*/ f50 f32 1"/>
              <a:gd name="f60" fmla="*/ f56 1 f43"/>
              <a:gd name="f61" fmla="*/ f55 f32 1"/>
              <a:gd name="f62" fmla="+- f50 0 f60"/>
              <a:gd name="f63" fmla="+- f55 f60 0"/>
              <a:gd name="f64" fmla="*/ f62 f32 1"/>
              <a:gd name="f65" fmla="*/ f63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7" y="f59"/>
              </a:cxn>
              <a:cxn ang="f30">
                <a:pos x="f57" y="f54"/>
              </a:cxn>
              <a:cxn ang="f30">
                <a:pos x="f37" y="f61"/>
              </a:cxn>
              <a:cxn ang="f31">
                <a:pos x="f40" y="f61"/>
              </a:cxn>
              <a:cxn ang="f31">
                <a:pos x="f58" y="f54"/>
              </a:cxn>
              <a:cxn ang="f31">
                <a:pos x="f40" y="f59"/>
              </a:cxn>
            </a:cxnLst>
            <a:rect l="f57" t="f64" r="f58" b="f65"/>
            <a:pathLst>
              <a:path>
                <a:moveTo>
                  <a:pt x="f37" y="f59"/>
                </a:moveTo>
                <a:lnTo>
                  <a:pt x="f53" y="f37"/>
                </a:lnTo>
                <a:lnTo>
                  <a:pt x="f40" y="f59"/>
                </a:lnTo>
                <a:lnTo>
                  <a:pt x="f58" y="f59"/>
                </a:lnTo>
                <a:lnTo>
                  <a:pt x="f58" y="f61"/>
                </a:lnTo>
                <a:lnTo>
                  <a:pt x="f40" y="f61"/>
                </a:lnTo>
                <a:lnTo>
                  <a:pt x="f53" y="f41"/>
                </a:lnTo>
                <a:lnTo>
                  <a:pt x="f37" y="f61"/>
                </a:lnTo>
                <a:lnTo>
                  <a:pt x="f57" y="f61"/>
                </a:lnTo>
                <a:lnTo>
                  <a:pt x="f57" y="f59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miter/>
          </a:ln>
        </p:spPr>
        <p:txBody>
          <a:bodyPr wrap="none" anchor="ctr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Text Box 16"/>
          <p:cNvSpPr txBox="1"/>
          <p:nvPr/>
        </p:nvSpPr>
        <p:spPr>
          <a:xfrm>
            <a:off x="4976813" y="4005263"/>
            <a:ext cx="873125" cy="6461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kern="0">
                <a:solidFill>
                  <a:srgbClr val="CC0000"/>
                </a:solidFill>
                <a:latin typeface="+mj-lt"/>
                <a:ea typeface="ＭＳ Ｐゴシック" pitchFamily="34"/>
              </a:rPr>
              <a:t>Lateral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kern="0">
                <a:solidFill>
                  <a:srgbClr val="CC0000"/>
                </a:solidFill>
                <a:latin typeface="+mj-lt"/>
                <a:ea typeface="ＭＳ Ｐゴシック" pitchFamily="34"/>
              </a:rPr>
              <a:t>links</a:t>
            </a:r>
          </a:p>
        </p:txBody>
      </p:sp>
      <p:sp>
        <p:nvSpPr>
          <p:cNvPr id="17" name="Text Box 17"/>
          <p:cNvSpPr txBox="1"/>
          <p:nvPr/>
        </p:nvSpPr>
        <p:spPr>
          <a:xfrm>
            <a:off x="1847850" y="6015038"/>
            <a:ext cx="2133600" cy="366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kern="0">
                <a:solidFill>
                  <a:srgbClr val="CC0000"/>
                </a:solidFill>
                <a:latin typeface="+mj-lt"/>
                <a:ea typeface="ＭＳ Ｐゴシック" pitchFamily="34"/>
              </a:rPr>
              <a:t>Horizontal links</a:t>
            </a:r>
          </a:p>
        </p:txBody>
      </p:sp>
      <p:sp>
        <p:nvSpPr>
          <p:cNvPr id="18" name="Text Box 18"/>
          <p:cNvSpPr txBox="1"/>
          <p:nvPr/>
        </p:nvSpPr>
        <p:spPr>
          <a:xfrm rot="16200004">
            <a:off x="-559593" y="3988593"/>
            <a:ext cx="2133600" cy="3667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kern="0">
                <a:solidFill>
                  <a:srgbClr val="CC0000"/>
                </a:solidFill>
                <a:latin typeface="+mj-lt"/>
                <a:ea typeface="ＭＳ Ｐゴシック" pitchFamily="34"/>
              </a:rPr>
              <a:t>Vertical links</a:t>
            </a:r>
          </a:p>
        </p:txBody>
      </p:sp>
      <p:sp>
        <p:nvSpPr>
          <p:cNvPr id="19" name="Rectangle 19"/>
          <p:cNvSpPr/>
          <p:nvPr/>
        </p:nvSpPr>
        <p:spPr>
          <a:xfrm>
            <a:off x="1009650" y="1185863"/>
            <a:ext cx="7315200" cy="56673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 dirty="0">
                <a:solidFill>
                  <a:schemeClr val="accent2"/>
                </a:solidFill>
                <a:latin typeface="+mj-lt"/>
                <a:ea typeface="ＭＳ Ｐゴシック" pitchFamily="34"/>
              </a:rPr>
              <a:t>Regional Centers of Expertise on Education for Sustainable Development</a:t>
            </a:r>
          </a:p>
        </p:txBody>
      </p:sp>
      <p:sp>
        <p:nvSpPr>
          <p:cNvPr id="20" name="Text Box 20"/>
          <p:cNvSpPr txBox="1"/>
          <p:nvPr/>
        </p:nvSpPr>
        <p:spPr>
          <a:xfrm>
            <a:off x="1447800" y="1524000"/>
            <a:ext cx="2493963" cy="45720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u="sng" kern="0" dirty="0">
                <a:solidFill>
                  <a:srgbClr val="FFFFFF"/>
                </a:solidFill>
                <a:latin typeface="+mj-lt"/>
                <a:ea typeface="ＭＳ Ｐゴシック" pitchFamily="34"/>
              </a:rPr>
              <a:t>Formal education</a:t>
            </a:r>
          </a:p>
        </p:txBody>
      </p:sp>
      <p:sp>
        <p:nvSpPr>
          <p:cNvPr id="21" name="Text Box 21"/>
          <p:cNvSpPr txBox="1"/>
          <p:nvPr/>
        </p:nvSpPr>
        <p:spPr>
          <a:xfrm>
            <a:off x="5461000" y="1524000"/>
            <a:ext cx="3105150" cy="461963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u="sng" kern="0" dirty="0">
                <a:solidFill>
                  <a:srgbClr val="FFFFFF"/>
                </a:solidFill>
                <a:latin typeface="+mj-lt"/>
                <a:ea typeface="ＭＳ Ｐゴシック" pitchFamily="34"/>
              </a:rPr>
              <a:t>Non-formal education</a:t>
            </a:r>
          </a:p>
        </p:txBody>
      </p:sp>
      <p:sp>
        <p:nvSpPr>
          <p:cNvPr id="22" name="Text Box 22"/>
          <p:cNvSpPr txBox="1"/>
          <p:nvPr/>
        </p:nvSpPr>
        <p:spPr>
          <a:xfrm>
            <a:off x="6373813" y="5334000"/>
            <a:ext cx="2020887" cy="40005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Local businesses</a:t>
            </a:r>
          </a:p>
        </p:txBody>
      </p:sp>
      <p:sp>
        <p:nvSpPr>
          <p:cNvPr id="23" name="AutoShape 23"/>
          <p:cNvSpPr/>
          <p:nvPr/>
        </p:nvSpPr>
        <p:spPr>
          <a:xfrm rot="1554205">
            <a:off x="4789488" y="5072063"/>
            <a:ext cx="1295400" cy="228600"/>
          </a:xfrm>
          <a:custGeom>
            <a:avLst>
              <a:gd name="f9" fmla="val 50000"/>
              <a:gd name="f10" fmla="val 113333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val 50000"/>
              <a:gd name="f10" fmla="val 113333"/>
              <a:gd name="f11" fmla="+- 0 0 -360"/>
              <a:gd name="f12" fmla="+- 0 0 -180"/>
              <a:gd name="f13" fmla="abs f5"/>
              <a:gd name="f14" fmla="abs f6"/>
              <a:gd name="f15" fmla="abs f7"/>
              <a:gd name="f16" fmla="val f8"/>
              <a:gd name="f17" fmla="val f9"/>
              <a:gd name="f18" fmla="val f10"/>
              <a:gd name="f19" fmla="*/ f11 f2 1"/>
              <a:gd name="f20" fmla="*/ f12 f2 1"/>
              <a:gd name="f21" fmla="?: f13 f5 1"/>
              <a:gd name="f22" fmla="?: f14 f6 1"/>
              <a:gd name="f23" fmla="?: f15 f7 1"/>
              <a:gd name="f24" fmla="*/ f19 1 f4"/>
              <a:gd name="f25" fmla="*/ f20 1 f4"/>
              <a:gd name="f26" fmla="*/ f21 1 21600"/>
              <a:gd name="f27" fmla="*/ f22 1 21600"/>
              <a:gd name="f28" fmla="*/ 21600 f21 1"/>
              <a:gd name="f29" fmla="*/ 21600 f22 1"/>
              <a:gd name="f30" fmla="+- f24 0 f3"/>
              <a:gd name="f31" fmla="+- f25 0 f3"/>
              <a:gd name="f32" fmla="min f27 f26"/>
              <a:gd name="f33" fmla="*/ f28 1 f23"/>
              <a:gd name="f34" fmla="*/ f29 1 f23"/>
              <a:gd name="f35" fmla="val f33"/>
              <a:gd name="f36" fmla="val f34"/>
              <a:gd name="f37" fmla="*/ f16 f32 1"/>
              <a:gd name="f38" fmla="+- f36 0 f16"/>
              <a:gd name="f39" fmla="+- f35 0 f16"/>
              <a:gd name="f40" fmla="*/ f35 f32 1"/>
              <a:gd name="f41" fmla="*/ f36 f32 1"/>
              <a:gd name="f42" fmla="*/ f38 1 2"/>
              <a:gd name="f43" fmla="*/ f39 1 2"/>
              <a:gd name="f44" fmla="min f39 f38"/>
              <a:gd name="f45" fmla="*/ f38 f17 1"/>
              <a:gd name="f46" fmla="+- f16 f42 0"/>
              <a:gd name="f47" fmla="+- f16 f43 0"/>
              <a:gd name="f48" fmla="*/ f44 f18 1"/>
              <a:gd name="f49" fmla="*/ f45 1 200000"/>
              <a:gd name="f50" fmla="*/ f48 1 100000"/>
              <a:gd name="f51" fmla="+- f46 0 f49"/>
              <a:gd name="f52" fmla="+- f46 f49 0"/>
              <a:gd name="f53" fmla="*/ f46 f32 1"/>
              <a:gd name="f54" fmla="*/ f47 f32 1"/>
              <a:gd name="f55" fmla="+- f35 0 f50"/>
              <a:gd name="f56" fmla="*/ f51 f50 1"/>
              <a:gd name="f57" fmla="*/ f51 f32 1"/>
              <a:gd name="f58" fmla="*/ f52 f32 1"/>
              <a:gd name="f59" fmla="*/ f50 f32 1"/>
              <a:gd name="f60" fmla="*/ f56 1 f42"/>
              <a:gd name="f61" fmla="*/ f55 f32 1"/>
              <a:gd name="f62" fmla="+- f50 0 f60"/>
              <a:gd name="f63" fmla="+- f55 f60 0"/>
              <a:gd name="f64" fmla="*/ f62 f32 1"/>
              <a:gd name="f65" fmla="*/ f63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1" y="f37"/>
              </a:cxn>
              <a:cxn ang="f30">
                <a:pos x="f54" y="f57"/>
              </a:cxn>
              <a:cxn ang="f30">
                <a:pos x="f59" y="f37"/>
              </a:cxn>
              <a:cxn ang="f31">
                <a:pos x="f59" y="f41"/>
              </a:cxn>
              <a:cxn ang="f31">
                <a:pos x="f54" y="f58"/>
              </a:cxn>
              <a:cxn ang="f31">
                <a:pos x="f61" y="f41"/>
              </a:cxn>
            </a:cxnLst>
            <a:rect l="f64" t="f57" r="f65" b="f58"/>
            <a:pathLst>
              <a:path>
                <a:moveTo>
                  <a:pt x="f37" y="f53"/>
                </a:moveTo>
                <a:lnTo>
                  <a:pt x="f59" y="f37"/>
                </a:lnTo>
                <a:lnTo>
                  <a:pt x="f59" y="f57"/>
                </a:lnTo>
                <a:lnTo>
                  <a:pt x="f61" y="f57"/>
                </a:lnTo>
                <a:lnTo>
                  <a:pt x="f61" y="f37"/>
                </a:lnTo>
                <a:lnTo>
                  <a:pt x="f40" y="f53"/>
                </a:lnTo>
                <a:lnTo>
                  <a:pt x="f61" y="f41"/>
                </a:lnTo>
                <a:lnTo>
                  <a:pt x="f61" y="f58"/>
                </a:lnTo>
                <a:lnTo>
                  <a:pt x="f59" y="f58"/>
                </a:lnTo>
                <a:lnTo>
                  <a:pt x="f59" y="f41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miter/>
          </a:ln>
        </p:spPr>
        <p:txBody>
          <a:bodyPr wrap="none" anchor="ctr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Text Box 26"/>
          <p:cNvSpPr txBox="1"/>
          <p:nvPr/>
        </p:nvSpPr>
        <p:spPr>
          <a:xfrm>
            <a:off x="6172200" y="5181600"/>
            <a:ext cx="26670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  <a:ea typeface="ＭＳ Ｐゴシック" pitchFamily="34"/>
            </a:endParaRPr>
          </a:p>
        </p:txBody>
      </p:sp>
      <p:sp>
        <p:nvSpPr>
          <p:cNvPr id="27" name="Text Box 27"/>
          <p:cNvSpPr txBox="1"/>
          <p:nvPr/>
        </p:nvSpPr>
        <p:spPr>
          <a:xfrm>
            <a:off x="6324600" y="5181600"/>
            <a:ext cx="2438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  <a:ea typeface="ＭＳ Ｐゴシック" pitchFamily="34"/>
            </a:endParaRPr>
          </a:p>
        </p:txBody>
      </p:sp>
      <p:sp>
        <p:nvSpPr>
          <p:cNvPr id="28" name="Text Box 28"/>
          <p:cNvSpPr txBox="1"/>
          <p:nvPr/>
        </p:nvSpPr>
        <p:spPr>
          <a:xfrm>
            <a:off x="6248400" y="63246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FFFFFF"/>
                </a:solidFill>
                <a:latin typeface="+mj-lt"/>
                <a:ea typeface="ＭＳ Ｐゴシック" pitchFamily="34"/>
              </a:rPr>
              <a:t>Local NGOs</a:t>
            </a:r>
          </a:p>
        </p:txBody>
      </p:sp>
      <p:sp>
        <p:nvSpPr>
          <p:cNvPr id="29" name="Text Box 29"/>
          <p:cNvSpPr txBox="1"/>
          <p:nvPr/>
        </p:nvSpPr>
        <p:spPr>
          <a:xfrm>
            <a:off x="6551613" y="3581400"/>
            <a:ext cx="1920875" cy="457200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Nature parks</a:t>
            </a:r>
          </a:p>
        </p:txBody>
      </p:sp>
      <p:sp>
        <p:nvSpPr>
          <p:cNvPr id="30" name="Text Box 30"/>
          <p:cNvSpPr txBox="1"/>
          <p:nvPr/>
        </p:nvSpPr>
        <p:spPr>
          <a:xfrm>
            <a:off x="6324600" y="50292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kern="0">
                <a:solidFill>
                  <a:srgbClr val="FFFFFF"/>
                </a:solidFill>
                <a:latin typeface="+mj-lt"/>
                <a:ea typeface="ＭＳ Ｐゴシック" pitchFamily="34"/>
              </a:rPr>
              <a:t> </a:t>
            </a:r>
            <a:r>
              <a:rPr lang="en-US" sz="2000" b="1" kern="0">
                <a:solidFill>
                  <a:srgbClr val="4D4D4D"/>
                </a:solidFill>
                <a:latin typeface="+mj-lt"/>
                <a:ea typeface="ＭＳ Ｐゴシック" pitchFamily="34"/>
              </a:rPr>
              <a:t>Media</a:t>
            </a:r>
          </a:p>
        </p:txBody>
      </p:sp>
      <p:sp>
        <p:nvSpPr>
          <p:cNvPr id="31" name="Text Box 31"/>
          <p:cNvSpPr txBox="1"/>
          <p:nvPr/>
        </p:nvSpPr>
        <p:spPr>
          <a:xfrm>
            <a:off x="6477000" y="5141913"/>
            <a:ext cx="2362200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kern="0">
              <a:solidFill>
                <a:srgbClr val="FFFFFF"/>
              </a:solidFill>
              <a:latin typeface="+mj-lt"/>
              <a:ea typeface="ＭＳ Ｐゴシック" pitchFamily="34"/>
            </a:endParaRPr>
          </a:p>
        </p:txBody>
      </p:sp>
      <p:sp>
        <p:nvSpPr>
          <p:cNvPr id="32" name="Text Box 32"/>
          <p:cNvSpPr txBox="1"/>
          <p:nvPr/>
        </p:nvSpPr>
        <p:spPr>
          <a:xfrm>
            <a:off x="6400800" y="5751513"/>
            <a:ext cx="19050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kern="0">
                <a:solidFill>
                  <a:srgbClr val="000000"/>
                </a:solidFill>
                <a:latin typeface="+mj-lt"/>
                <a:ea typeface="ＭＳ Ｐゴシック" pitchFamily="34"/>
              </a:rPr>
              <a:t>Local NGOs</a:t>
            </a:r>
          </a:p>
        </p:txBody>
      </p:sp>
    </p:spTree>
    <p:extLst>
      <p:ext uri="{BB962C8B-B14F-4D97-AF65-F5344CB8AC3E}">
        <p14:creationId xmlns:p14="http://schemas.microsoft.com/office/powerpoint/2010/main" val="242646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form a Czech RCE?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Utilise an innovative form of bringing together science and society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Tap into a European and international network for sharing ESD knowledge and experience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Benefit from the prestige of the UNU ‘brand’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Collaborate on joint funding applications for targeted SD projects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Establish first RCE in a former communist bloc country</a:t>
            </a:r>
            <a:endParaRPr lang="en-NZ" dirty="0" smtClean="0"/>
          </a:p>
          <a:p>
            <a:pPr>
              <a:buFont typeface="Arial" pitchFamily="34" charset="0"/>
              <a:buChar char="•"/>
            </a:pPr>
            <a:endParaRPr lang="en-NZ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76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 challenges of RCE Ústí nad Labem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816"/>
            <a:ext cx="7693025" cy="4313659"/>
          </a:xfrm>
        </p:spPr>
        <p:txBody>
          <a:bodyPr/>
          <a:lstStyle/>
          <a:p>
            <a:r>
              <a:rPr lang="cs-CZ" dirty="0" smtClean="0"/>
              <a:t>Social history</a:t>
            </a:r>
          </a:p>
          <a:p>
            <a:r>
              <a:rPr lang="cs-CZ" dirty="0" smtClean="0"/>
              <a:t>Mineral extraction</a:t>
            </a:r>
            <a:r>
              <a:rPr lang="en-GB" dirty="0" smtClean="0"/>
              <a:t>, thin economic base</a:t>
            </a:r>
            <a:endParaRPr lang="cs-CZ" dirty="0" smtClean="0"/>
          </a:p>
          <a:p>
            <a:r>
              <a:rPr lang="cs-CZ" dirty="0" smtClean="0"/>
              <a:t>Border status under communism</a:t>
            </a:r>
          </a:p>
          <a:p>
            <a:r>
              <a:rPr lang="cs-CZ" dirty="0" smtClean="0"/>
              <a:t>Environment</a:t>
            </a:r>
            <a:r>
              <a:rPr lang="en-GB" dirty="0" smtClean="0"/>
              <a:t>al burden = physical, built, landscape</a:t>
            </a:r>
          </a:p>
          <a:p>
            <a:r>
              <a:rPr lang="en-GB" dirty="0" smtClean="0"/>
              <a:t>Social exclusion </a:t>
            </a:r>
            <a:r>
              <a:rPr lang="en-GB" dirty="0" err="1" smtClean="0"/>
              <a:t>viz</a:t>
            </a:r>
            <a:r>
              <a:rPr lang="cs-CZ" dirty="0" smtClean="0"/>
              <a:t>.</a:t>
            </a:r>
            <a:r>
              <a:rPr lang="en-GB" dirty="0" smtClean="0"/>
              <a:t> </a:t>
            </a:r>
            <a:r>
              <a:rPr lang="cs-CZ" dirty="0" smtClean="0"/>
              <a:t>Šluknov, Varnsdorf</a:t>
            </a:r>
          </a:p>
          <a:p>
            <a:r>
              <a:rPr lang="cs-CZ" dirty="0" smtClean="0"/>
              <a:t>Reputation</a:t>
            </a:r>
            <a:r>
              <a:rPr lang="en-GB" dirty="0" smtClean="0"/>
              <a:t>, least visited region in CZ</a:t>
            </a:r>
          </a:p>
          <a:p>
            <a:r>
              <a:rPr lang="en-GB" dirty="0" smtClean="0"/>
              <a:t>Low participation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9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Barriers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Ossified academic structures </a:t>
            </a:r>
            <a:r>
              <a:rPr lang="en-US" dirty="0" smtClean="0"/>
              <a:t>= resistance to </a:t>
            </a:r>
            <a:r>
              <a:rPr lang="en-US" dirty="0" err="1" smtClean="0"/>
              <a:t>interdisciplinarity</a:t>
            </a:r>
            <a:endParaRPr lang="en-US" dirty="0" smtClean="0"/>
          </a:p>
          <a:p>
            <a:r>
              <a:rPr lang="en-US" dirty="0" smtClean="0"/>
              <a:t>Political environment</a:t>
            </a:r>
          </a:p>
          <a:p>
            <a:r>
              <a:rPr lang="en-US" dirty="0" smtClean="0"/>
              <a:t>Economic/financial environment</a:t>
            </a:r>
            <a:endParaRPr lang="cs-CZ" dirty="0" smtClean="0"/>
          </a:p>
          <a:p>
            <a:r>
              <a:rPr lang="en-US" dirty="0" smtClean="0"/>
              <a:t>Lack of history of multi-</a:t>
            </a:r>
            <a:r>
              <a:rPr lang="en-US" dirty="0" err="1" smtClean="0"/>
              <a:t>sectoral</a:t>
            </a:r>
            <a:r>
              <a:rPr lang="en-US" dirty="0" smtClean="0"/>
              <a:t> cooperation</a:t>
            </a:r>
          </a:p>
          <a:p>
            <a:r>
              <a:rPr lang="en-US" dirty="0" smtClean="0"/>
              <a:t>Competition among grant recipients</a:t>
            </a:r>
          </a:p>
          <a:p>
            <a:r>
              <a:rPr lang="en-US" dirty="0" smtClean="0"/>
              <a:t>Lack of understanding of SD among regional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5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RCE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platform + case study </a:t>
            </a:r>
            <a:r>
              <a:rPr lang="en-US" dirty="0"/>
              <a:t>collection (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vcsewiki.czp.cuni.cz/wiki/Knowledge_base_for_Ore_Mountains_case_study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smtClean="0"/>
              <a:t>Variety of perspectives on regional issues</a:t>
            </a:r>
          </a:p>
          <a:p>
            <a:r>
              <a:rPr lang="en-US" dirty="0" smtClean="0"/>
              <a:t>Case study methodology + learning methodology</a:t>
            </a:r>
          </a:p>
          <a:p>
            <a:r>
              <a:rPr lang="en-US" dirty="0" smtClean="0"/>
              <a:t>Educational tools for HEIs + secondary schools</a:t>
            </a:r>
          </a:p>
          <a:p>
            <a:r>
              <a:rPr lang="en-US" dirty="0" smtClean="0"/>
              <a:t>Other projects</a:t>
            </a:r>
          </a:p>
          <a:p>
            <a:r>
              <a:rPr lang="en-US" dirty="0" smtClean="0"/>
              <a:t>Partners: COZP, UJEP, SH, CENELC, ZS, GJ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534" y="2420888"/>
            <a:ext cx="7924800" cy="1011238"/>
          </a:xfrm>
        </p:spPr>
        <p:txBody>
          <a:bodyPr/>
          <a:lstStyle/>
          <a:p>
            <a:r>
              <a:rPr lang="cs-CZ" dirty="0" smtClean="0"/>
              <a:t>Děkuji Vám za pozornost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64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COZP">
  <a:themeElements>
    <a:clrScheme name="sablona_prezentace_10_2004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sablona_prezentace_10_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prezentace_10_2004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Prezentace_COZP</Template>
  <TotalTime>668</TotalTime>
  <Words>453</Words>
  <Application>Microsoft Office PowerPoint</Application>
  <PresentationFormat>On-screen Show (4:3)</PresentationFormat>
  <Paragraphs>75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Prezentace_COZP</vt:lpstr>
      <vt:lpstr>First steps toward the creation of  RCE Ústí nad Labem</vt:lpstr>
      <vt:lpstr>What is a Regional Centre of Expertise on ESD?</vt:lpstr>
      <vt:lpstr>RCE concept cont.</vt:lpstr>
      <vt:lpstr>PowerPoint Presentation</vt:lpstr>
      <vt:lpstr>Why form a Czech RCE?</vt:lpstr>
      <vt:lpstr>SD challenges of RCE Ústí nad Labem</vt:lpstr>
      <vt:lpstr>Barriers</vt:lpstr>
      <vt:lpstr>RCE vision</vt:lpstr>
      <vt:lpstr>Děkuji Vám za pozornost</vt:lpstr>
    </vt:vector>
  </TitlesOfParts>
  <Company>Univerzita Karlova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PEOPLE’S SUSTAINABILITY TREATY ON HIGHER EDUCATION TOWARDS SUSTAINABLE DEVELOPMENT - COPERNICUS ALLIANCE</dc:title>
  <dc:creator>Barton Andrew</dc:creator>
  <cp:lastModifiedBy>Andrew Barton</cp:lastModifiedBy>
  <cp:revision>38</cp:revision>
  <dcterms:created xsi:type="dcterms:W3CDTF">2012-06-04T13:15:21Z</dcterms:created>
  <dcterms:modified xsi:type="dcterms:W3CDTF">2012-09-11T08:30:29Z</dcterms:modified>
</cp:coreProperties>
</file>