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98587-2E6D-405E-A317-22CF068710B5}" type="datetimeFigureOut">
              <a:rPr lang="de-AT" smtClean="0"/>
              <a:pPr/>
              <a:t>11.09.2012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45AB-4418-48A2-8220-AE483A23E5A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Regional Centre of Expertise (RCE) Graz-Styria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Regional Centre of Expertise (RCE) Graz-Styria      &gt;&gt;&gt; Veranstaltung &lt;&lt;&lt;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32D4-B2EE-4C2D-96C4-17B5860EC4C7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7" name="Picture 5" descr="titelse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986609"/>
            <a:ext cx="91440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complete_rce_logo.tif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4175" y="196850"/>
            <a:ext cx="152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image001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92838" y="188913"/>
            <a:ext cx="255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196975"/>
            <a:ext cx="9144000" cy="144463"/>
          </a:xfrm>
          <a:prstGeom prst="rect">
            <a:avLst/>
          </a:prstGeom>
          <a:solidFill>
            <a:srgbClr val="F3D5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1" name="Picture 13" descr="logo rce_breit_kl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775" y="119063"/>
            <a:ext cx="273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49AC-F187-4D0D-991F-F215380599F9}" type="datetimeFigureOut">
              <a:rPr lang="de-AT" smtClean="0"/>
              <a:pPr/>
              <a:t>11.09.2012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1498-6068-4312-8414-38F0A8BCE25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49AC-F187-4D0D-991F-F215380599F9}" type="datetimeFigureOut">
              <a:rPr lang="de-AT" smtClean="0"/>
              <a:pPr/>
              <a:t>11.09.2012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1498-6068-4312-8414-38F0A8BCE25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PT-Vorlagen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323528" y="1556793"/>
            <a:ext cx="8496300" cy="4824536"/>
          </a:xfrm>
          <a:prstGeom prst="rect">
            <a:avLst/>
          </a:prstGeom>
          <a:solidFill>
            <a:srgbClr val="008000">
              <a:alpha val="705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0" y="115888"/>
            <a:ext cx="9144000" cy="1152872"/>
          </a:xfrm>
          <a:prstGeom prst="rect">
            <a:avLst/>
          </a:prstGeom>
          <a:solidFill>
            <a:srgbClr val="008000">
              <a:alpha val="1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 rot="16200000">
            <a:off x="4536281" y="1959190"/>
            <a:ext cx="71437" cy="9144000"/>
          </a:xfrm>
          <a:prstGeom prst="rect">
            <a:avLst/>
          </a:prstGeom>
          <a:gradFill rotWithShape="1">
            <a:gsLst>
              <a:gs pos="0">
                <a:srgbClr val="F3D559">
                  <a:alpha val="85999"/>
                </a:srgbClr>
              </a:gs>
              <a:gs pos="100000">
                <a:srgbClr val="3C7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1"/>
          </p:nvPr>
        </p:nvSpPr>
        <p:spPr>
          <a:xfrm>
            <a:off x="8162056" y="6525344"/>
            <a:ext cx="658416" cy="365125"/>
          </a:xfrm>
        </p:spPr>
        <p:txBody>
          <a:bodyPr/>
          <a:lstStyle>
            <a:lvl1pPr>
              <a:defRPr sz="1400" b="1" i="1">
                <a:solidFill>
                  <a:srgbClr val="005400"/>
                </a:solidFill>
              </a:defRPr>
            </a:lvl1pPr>
          </a:lstStyle>
          <a:p>
            <a:fld id="{A59F32D4-B2EE-4C2D-96C4-17B5860EC4C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4" name="Fußzeilenplatzhalter 12"/>
          <p:cNvSpPr>
            <a:spLocks noGrp="1"/>
          </p:cNvSpPr>
          <p:nvPr>
            <p:ph type="ftr" sz="quarter" idx="12"/>
          </p:nvPr>
        </p:nvSpPr>
        <p:spPr>
          <a:xfrm>
            <a:off x="323528" y="6525344"/>
            <a:ext cx="7128792" cy="365125"/>
          </a:xfrm>
        </p:spPr>
        <p:txBody>
          <a:bodyPr/>
          <a:lstStyle>
            <a:lvl1pPr algn="l">
              <a:defRPr sz="1200">
                <a:solidFill>
                  <a:srgbClr val="005400"/>
                </a:solidFill>
              </a:defRPr>
            </a:lvl1pPr>
          </a:lstStyle>
          <a:p>
            <a:r>
              <a:rPr lang="de-AT" i="1" dirty="0" smtClean="0"/>
              <a:t>Regional Centre </a:t>
            </a:r>
            <a:r>
              <a:rPr lang="de-AT" i="1" dirty="0" err="1" smtClean="0"/>
              <a:t>of</a:t>
            </a:r>
            <a:r>
              <a:rPr lang="de-AT" i="1" dirty="0" smtClean="0"/>
              <a:t> Expertise (RCE) Graz-</a:t>
            </a:r>
            <a:r>
              <a:rPr lang="de-AT" i="1" dirty="0" err="1" smtClean="0"/>
              <a:t>Styria</a:t>
            </a:r>
            <a:r>
              <a:rPr lang="de-AT" i="1" dirty="0" smtClean="0"/>
              <a:t>     	</a:t>
            </a:r>
            <a:r>
              <a:rPr lang="de-AT" dirty="0" smtClean="0"/>
              <a:t>	</a:t>
            </a:r>
            <a:r>
              <a:rPr lang="de-AT" b="1" i="1" dirty="0" err="1" smtClean="0"/>
              <a:t>Sustainability</a:t>
            </a:r>
            <a:r>
              <a:rPr lang="de-AT" b="1" i="1" dirty="0" smtClean="0"/>
              <a:t> </a:t>
            </a:r>
            <a:r>
              <a:rPr lang="de-AT" b="1" i="1" dirty="0" err="1" smtClean="0"/>
              <a:t>Excursion</a:t>
            </a:r>
            <a:r>
              <a:rPr lang="de-AT" b="1" i="1" dirty="0" smtClean="0"/>
              <a:t> Graz</a:t>
            </a:r>
            <a:endParaRPr lang="de-AT" b="1" i="1" dirty="0"/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5400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749AC-F187-4D0D-991F-F215380599F9}" type="datetimeFigureOut">
              <a:rPr lang="de-AT" smtClean="0"/>
              <a:pPr/>
              <a:t>11.09.2012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1498-6068-4312-8414-38F0A8BCE25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feature=player_embedded&amp;v=EL7joLxSPl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9.png"/><Relationship Id="rId7" Type="http://schemas.openxmlformats.org/officeDocument/2006/relationships/image" Target="../media/image3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3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gif"/><Relationship Id="rId4" Type="http://schemas.openxmlformats.org/officeDocument/2006/relationships/image" Target="../media/image37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23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png"/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11" Type="http://schemas.openxmlformats.org/officeDocument/2006/relationships/image" Target="../media/image24.png"/><Relationship Id="rId5" Type="http://schemas.openxmlformats.org/officeDocument/2006/relationships/image" Target="../media/image52.png"/><Relationship Id="rId10" Type="http://schemas.openxmlformats.org/officeDocument/2006/relationships/image" Target="../media/image23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899592" y="3068960"/>
            <a:ext cx="7128792" cy="936104"/>
          </a:xfrm>
        </p:spPr>
        <p:txBody>
          <a:bodyPr>
            <a:normAutofit fontScale="62500" lnSpcReduction="20000"/>
          </a:bodyPr>
          <a:lstStyle/>
          <a:p>
            <a:r>
              <a:rPr lang="de-AT" sz="2200" i="1" dirty="0" err="1" smtClean="0">
                <a:solidFill>
                  <a:schemeClr val="tx1"/>
                </a:solidFill>
                <a:latin typeface="+mj-lt"/>
              </a:rPr>
              <a:t>Sustainability</a:t>
            </a:r>
            <a:r>
              <a:rPr lang="de-AT" sz="22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AT" sz="2200" i="1" dirty="0" err="1" smtClean="0">
                <a:solidFill>
                  <a:schemeClr val="tx1"/>
                </a:solidFill>
                <a:latin typeface="+mj-lt"/>
              </a:rPr>
              <a:t>Excursion</a:t>
            </a:r>
            <a:r>
              <a:rPr lang="de-AT" sz="2200" i="1" dirty="0" smtClean="0">
                <a:solidFill>
                  <a:schemeClr val="tx1"/>
                </a:solidFill>
                <a:latin typeface="+mj-lt"/>
              </a:rPr>
              <a:t> – September 2012</a:t>
            </a:r>
          </a:p>
          <a:p>
            <a:r>
              <a:rPr lang="de-AT" sz="2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+mj-lt"/>
              </a:rPr>
            </a:b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> Graz, 11</a:t>
            </a:r>
            <a:r>
              <a:rPr lang="en-US" sz="2200" b="1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>  September 2012 </a:t>
            </a:r>
          </a:p>
          <a:p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>Mario Diethart, RCE Graz-Styria, University of Graz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640960" cy="1152128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The Sustainability Process at </a:t>
            </a:r>
            <a:br>
              <a:rPr lang="en-GB" sz="3600" b="1" dirty="0" smtClean="0"/>
            </a:br>
            <a:r>
              <a:rPr lang="en-GB" sz="3600" b="1" dirty="0" smtClean="0"/>
              <a:t>University of Graz </a:t>
            </a:r>
            <a:endParaRPr lang="de-AT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9F32D4-B2EE-4C2D-96C4-17B5860EC4C7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i="1" dirty="0" smtClean="0"/>
              <a:t>Regional Centre </a:t>
            </a:r>
            <a:r>
              <a:rPr lang="de-AT" i="1" dirty="0" err="1" smtClean="0"/>
              <a:t>of</a:t>
            </a:r>
            <a:r>
              <a:rPr lang="de-AT" i="1" dirty="0" smtClean="0"/>
              <a:t> Expertise (RCE) Graz-</a:t>
            </a:r>
            <a:r>
              <a:rPr lang="de-AT" i="1" dirty="0" err="1" smtClean="0"/>
              <a:t>Styria</a:t>
            </a:r>
            <a:r>
              <a:rPr lang="de-AT" i="1" dirty="0" smtClean="0"/>
              <a:t>     	</a:t>
            </a:r>
            <a:r>
              <a:rPr lang="de-AT" dirty="0" smtClean="0"/>
              <a:t>	</a:t>
            </a:r>
            <a:r>
              <a:rPr lang="de-AT" b="1" i="1" dirty="0" err="1" smtClean="0"/>
              <a:t>Sustainability</a:t>
            </a:r>
            <a:r>
              <a:rPr lang="de-AT" b="1" i="1" dirty="0" smtClean="0"/>
              <a:t> </a:t>
            </a:r>
            <a:r>
              <a:rPr lang="de-AT" b="1" i="1" dirty="0" err="1" smtClean="0"/>
              <a:t>Excursion</a:t>
            </a:r>
            <a:r>
              <a:rPr lang="de-AT" b="1" i="1" dirty="0" smtClean="0"/>
              <a:t> Graz</a:t>
            </a:r>
            <a:endParaRPr lang="de-AT" b="1" i="1" dirty="0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RCE Graz-Styria</a:t>
            </a:r>
            <a:endParaRPr lang="de-A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67544" y="1700808"/>
            <a:ext cx="46085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Mission </a:t>
            </a:r>
          </a:p>
          <a:p>
            <a:endParaRPr lang="en-US" b="1" dirty="0" smtClean="0"/>
          </a:p>
          <a:p>
            <a:r>
              <a:rPr lang="en-US" sz="2000" i="1" dirty="0" smtClean="0"/>
              <a:t>RCE Graz-Styria contributes to a Sustainable Development on </a:t>
            </a:r>
            <a:r>
              <a:rPr lang="en-US" sz="2000" b="1" i="1" dirty="0" smtClean="0"/>
              <a:t>global</a:t>
            </a:r>
            <a:r>
              <a:rPr lang="en-US" sz="2000" i="1" dirty="0" smtClean="0"/>
              <a:t> and </a:t>
            </a:r>
            <a:r>
              <a:rPr lang="en-US" sz="2000" b="1" i="1" dirty="0" smtClean="0"/>
              <a:t>regional</a:t>
            </a:r>
            <a:r>
              <a:rPr lang="en-US" sz="2000" i="1" dirty="0" smtClean="0"/>
              <a:t> level. With innovative and </a:t>
            </a:r>
            <a:r>
              <a:rPr lang="en-US" sz="2000" i="1" dirty="0" err="1" smtClean="0"/>
              <a:t>transdisciplinary</a:t>
            </a:r>
            <a:r>
              <a:rPr lang="en-US" sz="2000" i="1" dirty="0" smtClean="0"/>
              <a:t> education and research based in its focus groups </a:t>
            </a:r>
            <a:r>
              <a:rPr lang="en-US" sz="2000" b="1" i="1" dirty="0" smtClean="0"/>
              <a:t>„Education for Sustainable Development“ </a:t>
            </a:r>
            <a:r>
              <a:rPr lang="en-US" sz="2000" i="1" dirty="0" smtClean="0"/>
              <a:t>and </a:t>
            </a:r>
            <a:r>
              <a:rPr lang="en-US" sz="2000" b="1" i="1" dirty="0" smtClean="0"/>
              <a:t>„Sustainability Strategies and Sustainability transitions“ </a:t>
            </a:r>
            <a:r>
              <a:rPr lang="en-US" sz="2000" i="1" dirty="0" smtClean="0"/>
              <a:t>it fosters a knowledge exchange between </a:t>
            </a:r>
            <a:r>
              <a:rPr lang="en-US" sz="2000" b="1" i="1" dirty="0" smtClean="0"/>
              <a:t>university </a:t>
            </a:r>
            <a:r>
              <a:rPr lang="en-US" sz="2000" i="1" dirty="0" smtClean="0"/>
              <a:t>and </a:t>
            </a:r>
            <a:r>
              <a:rPr lang="en-US" sz="2000" b="1" i="1" dirty="0" smtClean="0"/>
              <a:t>society</a:t>
            </a:r>
            <a:r>
              <a:rPr lang="en-US" sz="2000" i="1" dirty="0" smtClean="0"/>
              <a:t>.</a:t>
            </a:r>
            <a:endParaRPr lang="de-AT" sz="20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304" y="2692514"/>
            <a:ext cx="3273152" cy="2176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logo rce_breit_k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188640"/>
            <a:ext cx="273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complete_rce_logo.t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88640"/>
            <a:ext cx="1800200" cy="10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9F32D4-B2EE-4C2D-96C4-17B5860EC4C7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i="1" dirty="0" smtClean="0"/>
              <a:t>Regional Centre </a:t>
            </a:r>
            <a:r>
              <a:rPr lang="de-AT" i="1" dirty="0" err="1" smtClean="0"/>
              <a:t>of</a:t>
            </a:r>
            <a:r>
              <a:rPr lang="de-AT" i="1" dirty="0" smtClean="0"/>
              <a:t> Expertise (RCE) Graz-</a:t>
            </a:r>
            <a:r>
              <a:rPr lang="de-AT" i="1" dirty="0" err="1" smtClean="0"/>
              <a:t>Styria</a:t>
            </a:r>
            <a:r>
              <a:rPr lang="de-AT" i="1" dirty="0" smtClean="0"/>
              <a:t>     	</a:t>
            </a:r>
            <a:r>
              <a:rPr lang="de-AT" dirty="0" smtClean="0"/>
              <a:t>	</a:t>
            </a:r>
            <a:r>
              <a:rPr lang="de-AT" b="1" i="1" dirty="0" err="1" smtClean="0"/>
              <a:t>Sustainability</a:t>
            </a:r>
            <a:r>
              <a:rPr lang="de-AT" b="1" i="1" dirty="0" smtClean="0"/>
              <a:t> </a:t>
            </a:r>
            <a:r>
              <a:rPr lang="de-AT" b="1" i="1" dirty="0" err="1" smtClean="0"/>
              <a:t>Excursion</a:t>
            </a:r>
            <a:r>
              <a:rPr lang="de-AT" b="1" i="1" dirty="0" smtClean="0"/>
              <a:t> Graz</a:t>
            </a:r>
            <a:endParaRPr lang="de-AT" b="1" i="1" dirty="0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RCE Graz-Styria</a:t>
            </a:r>
            <a:endParaRPr lang="de-A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7" descr="logo rce_nur symbol_trans_r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652963"/>
            <a:ext cx="1198562" cy="1223962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31801" y="1844824"/>
            <a:ext cx="435622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since 2006</a:t>
            </a:r>
          </a:p>
          <a:p>
            <a:pPr marL="266700" indent="-2667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2007 acknowledged by UNU</a:t>
            </a:r>
          </a:p>
          <a:p>
            <a:pPr marL="266700" indent="-2667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2009 </a:t>
            </a:r>
            <a:r>
              <a:rPr lang="en-GB" sz="2000" dirty="0">
                <a:latin typeface="+mj-lt"/>
              </a:rPr>
              <a:t>institutionalisation</a:t>
            </a:r>
          </a:p>
          <a:p>
            <a:pPr marL="266700" indent="-2667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&gt; 30 partners </a:t>
            </a:r>
          </a:p>
          <a:p>
            <a:pPr marL="266700" indent="-266700">
              <a:lnSpc>
                <a:spcPct val="130000"/>
              </a:lnSpc>
            </a:pPr>
            <a:r>
              <a:rPr lang="en-US" sz="2000" dirty="0" smtClean="0">
                <a:latin typeface="+mj-lt"/>
              </a:rPr>
              <a:t>	(</a:t>
            </a:r>
            <a:r>
              <a:rPr lang="en-US" sz="2000" dirty="0">
                <a:latin typeface="+mj-lt"/>
              </a:rPr>
              <a:t>regional, national, international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Trebuchet MS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 t="662"/>
          <a:stretch>
            <a:fillRect/>
          </a:stretch>
        </p:blipFill>
        <p:spPr bwMode="auto">
          <a:xfrm>
            <a:off x="4427984" y="1981488"/>
            <a:ext cx="4267448" cy="42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13"/>
          <p:cNvSpPr>
            <a:spLocks noChangeArrowheads="1"/>
          </p:cNvSpPr>
          <p:nvPr/>
        </p:nvSpPr>
        <p:spPr bwMode="auto">
          <a:xfrm rot="20518900">
            <a:off x="3788694" y="4438754"/>
            <a:ext cx="3810000" cy="195262"/>
          </a:xfrm>
          <a:prstGeom prst="rightArrow">
            <a:avLst>
              <a:gd name="adj1" fmla="val 50000"/>
              <a:gd name="adj2" fmla="val 487806"/>
            </a:avLst>
          </a:prstGeom>
          <a:solidFill>
            <a:srgbClr val="3C7847">
              <a:alpha val="17999"/>
            </a:srgbClr>
          </a:solidFill>
          <a:ln w="9525">
            <a:solidFill>
              <a:srgbClr val="3C784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68313" y="5084763"/>
            <a:ext cx="1655762" cy="46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/>
              <a:t>Challenges</a:t>
            </a:r>
          </a:p>
        </p:txBody>
      </p:sp>
      <p:pic>
        <p:nvPicPr>
          <p:cNvPr id="12" name="Picture 13" descr="logo rce_breit_k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3728" y="188640"/>
            <a:ext cx="273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complete_rce_logo.t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188640"/>
            <a:ext cx="1800200" cy="10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E6BA501-D0CB-450A-AE5F-1104ECB32AB7}" type="slidenum">
              <a:rPr lang="de-AT"/>
              <a:pPr/>
              <a:t>12</a:t>
            </a:fld>
            <a:endParaRPr lang="de-AT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Thank you for your attention!</a:t>
            </a:r>
            <a:endParaRPr lang="de-A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22" name="Picture 14" descr="http://www.kfunigraz.ac.at/iimwww/uni-graz-hau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5569">
            <a:off x="4406998" y="3210601"/>
            <a:ext cx="5312944" cy="356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539750" y="2924175"/>
            <a:ext cx="3600450" cy="1800225"/>
          </a:xfrm>
          <a:prstGeom prst="rect">
            <a:avLst/>
          </a:prstGeom>
          <a:solidFill>
            <a:srgbClr val="3C7847">
              <a:alpha val="6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684213" y="2997200"/>
            <a:ext cx="33115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2000">
                <a:solidFill>
                  <a:srgbClr val="FFFFFF"/>
                </a:solidFill>
                <a:latin typeface="Trebuchet MS" pitchFamily="34" charset="0"/>
              </a:rPr>
              <a:t>Mario Diethart </a:t>
            </a:r>
            <a:br>
              <a:rPr lang="de-AT" sz="2000">
                <a:solidFill>
                  <a:srgbClr val="FFFFFF"/>
                </a:solidFill>
                <a:latin typeface="Trebuchet MS" pitchFamily="34" charset="0"/>
              </a:rPr>
            </a:br>
            <a:r>
              <a:rPr lang="de-AT" sz="2000">
                <a:solidFill>
                  <a:srgbClr val="FFFFFF"/>
                </a:solidFill>
                <a:latin typeface="Trebuchet MS" pitchFamily="34" charset="0"/>
              </a:rPr>
              <a:t>University of Graz </a:t>
            </a:r>
            <a:br>
              <a:rPr lang="de-AT" sz="2000">
                <a:solidFill>
                  <a:srgbClr val="FFFFFF"/>
                </a:solidFill>
                <a:latin typeface="Trebuchet MS" pitchFamily="34" charset="0"/>
              </a:rPr>
            </a:br>
            <a:r>
              <a:rPr lang="de-AT" sz="2000">
                <a:solidFill>
                  <a:srgbClr val="FFFFFF"/>
                </a:solidFill>
                <a:latin typeface="Trebuchet MS" pitchFamily="34" charset="0"/>
              </a:rPr>
              <a:t>RCE Graz-Styria</a:t>
            </a:r>
          </a:p>
          <a:p>
            <a:r>
              <a:rPr lang="de-AT" sz="2000">
                <a:solidFill>
                  <a:srgbClr val="FFFFFF"/>
                </a:solidFill>
                <a:latin typeface="Trebuchet MS" pitchFamily="34" charset="0"/>
              </a:rPr>
              <a:t>www.rce-graz.at</a:t>
            </a:r>
            <a:br>
              <a:rPr lang="de-AT" sz="2000">
                <a:solidFill>
                  <a:srgbClr val="FFFFFF"/>
                </a:solidFill>
                <a:latin typeface="Trebuchet MS" pitchFamily="34" charset="0"/>
              </a:rPr>
            </a:br>
            <a:r>
              <a:rPr lang="de-AT" sz="2000">
                <a:solidFill>
                  <a:srgbClr val="FFFFFF"/>
                </a:solidFill>
                <a:latin typeface="Trebuchet MS" pitchFamily="34" charset="0"/>
              </a:rPr>
              <a:t>mario.diethart@uni-graz.at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8182"/>
          <a:stretch>
            <a:fillRect/>
          </a:stretch>
        </p:blipFill>
        <p:spPr bwMode="auto">
          <a:xfrm>
            <a:off x="3836710" y="1628800"/>
            <a:ext cx="454371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9F32D4-B2EE-4C2D-96C4-17B5860EC4C7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i="1" dirty="0" smtClean="0"/>
              <a:t>Regional Centre </a:t>
            </a:r>
            <a:r>
              <a:rPr lang="de-AT" i="1" dirty="0" err="1" smtClean="0"/>
              <a:t>of</a:t>
            </a:r>
            <a:r>
              <a:rPr lang="de-AT" i="1" dirty="0" smtClean="0"/>
              <a:t> Expertise (RCE) Graz-</a:t>
            </a:r>
            <a:r>
              <a:rPr lang="de-AT" i="1" dirty="0" err="1" smtClean="0"/>
              <a:t>Styria</a:t>
            </a:r>
            <a:r>
              <a:rPr lang="de-AT" i="1" dirty="0" smtClean="0"/>
              <a:t>     	</a:t>
            </a:r>
            <a:r>
              <a:rPr lang="de-AT" dirty="0" smtClean="0"/>
              <a:t>	</a:t>
            </a:r>
            <a:r>
              <a:rPr lang="de-AT" b="1" i="1" dirty="0" err="1" smtClean="0"/>
              <a:t>Sustainability</a:t>
            </a:r>
            <a:r>
              <a:rPr lang="de-AT" b="1" i="1" dirty="0" smtClean="0"/>
              <a:t> </a:t>
            </a:r>
            <a:r>
              <a:rPr lang="de-AT" b="1" i="1" dirty="0" err="1" smtClean="0"/>
              <a:t>Excursion</a:t>
            </a:r>
            <a:r>
              <a:rPr lang="de-AT" b="1" i="1" dirty="0" smtClean="0"/>
              <a:t> Graz</a:t>
            </a:r>
            <a:endParaRPr lang="de-AT" b="1" i="1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Calibri" pitchFamily="34" charset="0"/>
                <a:cs typeface="Calibri" pitchFamily="34" charset="0"/>
              </a:rPr>
              <a:t>Karl-Franzens-University Graz</a:t>
            </a:r>
            <a:endParaRPr lang="de-A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4" descr="austriamap_pro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492896"/>
            <a:ext cx="4943278" cy="39604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1800" y="1616398"/>
            <a:ext cx="291606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since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de-DE" sz="2800" b="1" i="1" dirty="0" smtClean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1585</a:t>
            </a:r>
            <a:endParaRPr lang="de-DE" sz="2800" b="1" i="1" dirty="0">
              <a:solidFill>
                <a:srgbClr val="E9CD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i="1" dirty="0" smtClean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30.000 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students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i="1" dirty="0" smtClean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3.800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staff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i="1" dirty="0" smtClean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faculties</a:t>
            </a:r>
            <a:endParaRPr lang="de-DE" sz="2000" dirty="0" smtClean="0">
              <a:latin typeface="Calibri" pitchFamily="34" charset="0"/>
              <a:cs typeface="Calibri" pitchFamily="34" charset="0"/>
            </a:endParaRPr>
          </a:p>
          <a:p>
            <a:pPr marL="446088" indent="-1825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Catholic Theology </a:t>
            </a:r>
          </a:p>
          <a:p>
            <a:pPr marL="446088" indent="-1825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Law </a:t>
            </a:r>
          </a:p>
          <a:p>
            <a:pPr marL="446088" indent="-1825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Faculty of Social and Economic Sciences </a:t>
            </a:r>
          </a:p>
          <a:p>
            <a:pPr marL="446088" indent="-1825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Environmental and Regional Sciences and Education </a:t>
            </a:r>
          </a:p>
          <a:p>
            <a:pPr marL="446088" indent="-1825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Faculty of Arts and Humanities </a:t>
            </a:r>
          </a:p>
          <a:p>
            <a:pPr marL="446088" indent="-1825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Faculty of Natural Sciences </a:t>
            </a:r>
          </a:p>
          <a:p>
            <a:pPr marL="446088" indent="-1825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Interdisciplinary Studies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i="1" dirty="0" smtClean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74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departments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i="1" dirty="0" smtClean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100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de-DE" sz="2000" dirty="0" err="1" smtClean="0">
                <a:latin typeface="Calibri" pitchFamily="34" charset="0"/>
                <a:cs typeface="Calibri" pitchFamily="34" charset="0"/>
              </a:rPr>
              <a:t>curricula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2" descr="image001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screen"/>
          <a:srcRect l="61556"/>
          <a:stretch>
            <a:fillRect/>
          </a:stretch>
        </p:blipFill>
        <p:spPr bwMode="auto">
          <a:xfrm>
            <a:off x="7416725" y="4437112"/>
            <a:ext cx="395635" cy="345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0179" r="7469"/>
          <a:stretch>
            <a:fillRect/>
          </a:stretch>
        </p:blipFill>
        <p:spPr bwMode="auto">
          <a:xfrm>
            <a:off x="5580112" y="1975685"/>
            <a:ext cx="1122346" cy="102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9F32D4-B2EE-4C2D-96C4-17B5860EC4C7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i="1" dirty="0" smtClean="0"/>
              <a:t>Regional Centre </a:t>
            </a:r>
            <a:r>
              <a:rPr lang="de-AT" i="1" dirty="0" err="1" smtClean="0"/>
              <a:t>of</a:t>
            </a:r>
            <a:r>
              <a:rPr lang="de-AT" i="1" dirty="0" smtClean="0"/>
              <a:t> Expertise (RCE) Graz-</a:t>
            </a:r>
            <a:r>
              <a:rPr lang="de-AT" i="1" dirty="0" err="1" smtClean="0"/>
              <a:t>Styria</a:t>
            </a:r>
            <a:r>
              <a:rPr lang="de-AT" i="1" dirty="0" smtClean="0"/>
              <a:t>     	</a:t>
            </a:r>
            <a:r>
              <a:rPr lang="de-AT" dirty="0" smtClean="0"/>
              <a:t>	</a:t>
            </a:r>
            <a:r>
              <a:rPr lang="de-AT" b="1" i="1" dirty="0" err="1" smtClean="0"/>
              <a:t>Sustainability</a:t>
            </a:r>
            <a:r>
              <a:rPr lang="de-AT" b="1" i="1" dirty="0" smtClean="0"/>
              <a:t> </a:t>
            </a:r>
            <a:r>
              <a:rPr lang="de-AT" b="1" i="1" dirty="0" err="1" smtClean="0"/>
              <a:t>Excursion</a:t>
            </a:r>
            <a:r>
              <a:rPr lang="de-AT" b="1" i="1" dirty="0" smtClean="0"/>
              <a:t> Graz</a:t>
            </a:r>
            <a:endParaRPr lang="de-AT" b="1" i="1" dirty="0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The University of Graz aims to …</a:t>
            </a:r>
            <a:endParaRPr lang="de-A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1800" y="3504256"/>
            <a:ext cx="7885113" cy="27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lnSpc>
                <a:spcPct val="130000"/>
              </a:lnSpc>
            </a:pPr>
            <a:r>
              <a:rPr lang="en-US" sz="2800" b="1" i="1" dirty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…educate </a:t>
            </a:r>
            <a:r>
              <a:rPr lang="en-US" sz="2800" b="1" i="1" dirty="0" smtClean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responsible </a:t>
            </a:r>
            <a:r>
              <a:rPr lang="en-US" sz="2000" dirty="0"/>
              <a:t>future decision makers</a:t>
            </a:r>
          </a:p>
          <a:p>
            <a:pPr marL="266700" indent="-266700">
              <a:lnSpc>
                <a:spcPct val="130000"/>
              </a:lnSpc>
            </a:pPr>
            <a:r>
              <a:rPr lang="en-US" sz="2800" b="1" i="1" dirty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…research </a:t>
            </a:r>
            <a:r>
              <a:rPr lang="en-US" sz="2800" b="1" i="1" dirty="0" smtClean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for </a:t>
            </a:r>
            <a:r>
              <a:rPr lang="en-US" sz="2000" dirty="0"/>
              <a:t>innovation for sustainable development</a:t>
            </a:r>
          </a:p>
          <a:p>
            <a:pPr marL="266700" indent="-266700">
              <a:lnSpc>
                <a:spcPct val="130000"/>
              </a:lnSpc>
            </a:pPr>
            <a:r>
              <a:rPr lang="en-US" sz="2800" b="1" i="1" dirty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2800" b="1" i="1" dirty="0" smtClean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 </a:t>
            </a:r>
            <a:r>
              <a:rPr lang="en-US" sz="2000" dirty="0"/>
              <a:t>to be a role model for sustainability </a:t>
            </a:r>
          </a:p>
          <a:p>
            <a:pPr marL="266700" indent="-266700">
              <a:lnSpc>
                <a:spcPct val="130000"/>
              </a:lnSpc>
            </a:pPr>
            <a:r>
              <a:rPr lang="en-US" sz="2800" b="1" i="1" dirty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…outreach &amp; exchange </a:t>
            </a:r>
            <a:r>
              <a:rPr lang="en-US" sz="2800" b="1" i="1" dirty="0" smtClean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to co-develop </a:t>
            </a:r>
            <a:r>
              <a:rPr lang="en-US" sz="2000" dirty="0"/>
              <a:t>the social, natural and economic environment with society and stakeholders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25890"/>
          <a:stretch>
            <a:fillRect/>
          </a:stretch>
        </p:blipFill>
        <p:spPr bwMode="auto">
          <a:xfrm>
            <a:off x="539552" y="1988840"/>
            <a:ext cx="997017" cy="1008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0706" r="-1698"/>
          <a:stretch>
            <a:fillRect/>
          </a:stretch>
        </p:blipFill>
        <p:spPr bwMode="auto">
          <a:xfrm>
            <a:off x="6660232" y="1975685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 l="7161" r="20630"/>
          <a:stretch>
            <a:fillRect/>
          </a:stretch>
        </p:blipFill>
        <p:spPr bwMode="auto">
          <a:xfrm>
            <a:off x="7596336" y="1978641"/>
            <a:ext cx="1008112" cy="1008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l="8957" r="21104"/>
          <a:stretch>
            <a:fillRect/>
          </a:stretch>
        </p:blipFill>
        <p:spPr bwMode="auto">
          <a:xfrm>
            <a:off x="1475656" y="1975685"/>
            <a:ext cx="1008112" cy="1022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 l="9557"/>
          <a:stretch>
            <a:fillRect/>
          </a:stretch>
        </p:blipFill>
        <p:spPr bwMode="auto">
          <a:xfrm>
            <a:off x="2411760" y="1979628"/>
            <a:ext cx="1362869" cy="1018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logo sust un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772816"/>
            <a:ext cx="2304256" cy="1401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308850" y="6337300"/>
            <a:ext cx="1593850" cy="476250"/>
          </a:xfrm>
          <a:prstGeom prst="rect">
            <a:avLst/>
          </a:prstGeom>
        </p:spPr>
        <p:txBody>
          <a:bodyPr/>
          <a:lstStyle/>
          <a:p>
            <a:fld id="{07E477F3-3108-4098-A029-C94F27C96859}" type="slidenum">
              <a:rPr lang="de-AT"/>
              <a:pPr/>
              <a:t>4</a:t>
            </a:fld>
            <a:endParaRPr lang="de-AT"/>
          </a:p>
        </p:txBody>
      </p:sp>
      <p:sp>
        <p:nvSpPr>
          <p:cNvPr id="44034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186613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de-DE" sz="4000" smtClean="0">
              <a:latin typeface="Yanone Kaffeesatz" pitchFamily="50" charset="0"/>
            </a:endParaRPr>
          </a:p>
        </p:txBody>
      </p:sp>
      <p:sp>
        <p:nvSpPr>
          <p:cNvPr id="44035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smtClean="0">
              <a:latin typeface="Yanone Kaffeesatz" pitchFamily="50" charset="0"/>
            </a:endParaRPr>
          </a:p>
        </p:txBody>
      </p:sp>
      <p:pic>
        <p:nvPicPr>
          <p:cNvPr id="44036" name="Picture 2" descr="An expanding g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-357188"/>
            <a:ext cx="9691688" cy="800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51651"/>
          <a:stretch>
            <a:fillRect/>
          </a:stretch>
        </p:blipFill>
        <p:spPr bwMode="auto">
          <a:xfrm>
            <a:off x="5220072" y="5445224"/>
            <a:ext cx="1080120" cy="860162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9767" y="5517232"/>
            <a:ext cx="1130105" cy="752475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501008"/>
            <a:ext cx="1224136" cy="802712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140968"/>
            <a:ext cx="1163406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11250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3356" y="1972444"/>
            <a:ext cx="952500" cy="9525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6" name="Grafik 35" descr="videothe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6698" y="1844824"/>
            <a:ext cx="1225582" cy="93610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4819" y="3233424"/>
            <a:ext cx="1351037" cy="843648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9F32D4-B2EE-4C2D-96C4-17B5860EC4C7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i="1" dirty="0" smtClean="0"/>
              <a:t>Regional Centre </a:t>
            </a:r>
            <a:r>
              <a:rPr lang="de-AT" i="1" dirty="0" err="1" smtClean="0"/>
              <a:t>of</a:t>
            </a:r>
            <a:r>
              <a:rPr lang="de-AT" i="1" dirty="0" smtClean="0"/>
              <a:t> Expertise (RCE) Graz-</a:t>
            </a:r>
            <a:r>
              <a:rPr lang="de-AT" i="1" dirty="0" err="1" smtClean="0"/>
              <a:t>Styria</a:t>
            </a:r>
            <a:r>
              <a:rPr lang="de-AT" i="1" dirty="0" smtClean="0"/>
              <a:t>     	</a:t>
            </a:r>
            <a:r>
              <a:rPr lang="de-AT" dirty="0" smtClean="0"/>
              <a:t>	</a:t>
            </a:r>
            <a:r>
              <a:rPr lang="de-AT" b="1" i="1" dirty="0" err="1" smtClean="0"/>
              <a:t>Sustainability</a:t>
            </a:r>
            <a:r>
              <a:rPr lang="de-AT" b="1" i="1" dirty="0" smtClean="0"/>
              <a:t> </a:t>
            </a:r>
            <a:r>
              <a:rPr lang="de-AT" b="1" i="1" dirty="0" err="1" smtClean="0"/>
              <a:t>Excursion</a:t>
            </a:r>
            <a:r>
              <a:rPr lang="de-AT" b="1" i="1" dirty="0" smtClean="0"/>
              <a:t> Graz</a:t>
            </a:r>
            <a:endParaRPr lang="de-AT" b="1" i="1" dirty="0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Selected actions by the University of Graz –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EDUCATION</a:t>
            </a:r>
            <a:endParaRPr lang="de-AT" i="1" dirty="0">
              <a:solidFill>
                <a:srgbClr val="E9CD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23528" y="1794956"/>
            <a:ext cx="2572019" cy="894693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Environmental </a:t>
            </a:r>
            <a:endParaRPr lang="en-GB" sz="1400" b="1" dirty="0">
              <a:solidFill>
                <a:srgbClr val="F3D559"/>
              </a:solidFill>
              <a:latin typeface="+mj-lt"/>
            </a:endParaRPr>
          </a:p>
          <a:p>
            <a:pPr eaLnBrk="0" hangingPunct="0"/>
            <a:r>
              <a:rPr lang="en-GB" sz="1400" b="1" dirty="0">
                <a:solidFill>
                  <a:srgbClr val="F3D559"/>
                </a:solidFill>
                <a:latin typeface="+mj-lt"/>
              </a:rPr>
              <a:t>System Sciences</a:t>
            </a:r>
            <a:br>
              <a:rPr lang="en-GB" sz="1400" b="1" dirty="0">
                <a:solidFill>
                  <a:srgbClr val="F3D559"/>
                </a:solidFill>
                <a:latin typeface="+mj-lt"/>
              </a:rPr>
            </a:br>
            <a:r>
              <a:rPr lang="en-GB" sz="1400" b="1" dirty="0">
                <a:solidFill>
                  <a:srgbClr val="F3D559"/>
                </a:solidFill>
                <a:latin typeface="+mj-lt"/>
              </a:rPr>
              <a:t>1991</a:t>
            </a:r>
          </a:p>
        </p:txBody>
      </p: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3203848" y="1715678"/>
            <a:ext cx="2736850" cy="1066571"/>
            <a:chOff x="2018" y="1509"/>
            <a:chExt cx="1724" cy="635"/>
          </a:xfrm>
        </p:grpSpPr>
        <p:pic>
          <p:nvPicPr>
            <p:cNvPr id="12" name="AutoShape 5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381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>
                  <a:solidFill>
                    <a:srgbClr val="3C7847"/>
                  </a:solidFill>
                </a:rPr>
                <a:t>Environmental </a:t>
              </a:r>
            </a:p>
            <a:p>
              <a:r>
                <a:rPr lang="en-GB" sz="1400" b="1" dirty="0">
                  <a:solidFill>
                    <a:srgbClr val="3C7847"/>
                  </a:solidFill>
                </a:rPr>
                <a:t>System Sciences </a:t>
              </a:r>
            </a:p>
            <a:p>
              <a:r>
                <a:rPr lang="en-GB" sz="1400" b="1" dirty="0">
                  <a:solidFill>
                    <a:srgbClr val="3C7847"/>
                  </a:solidFill>
                </a:rPr>
                <a:t>in curriculum</a:t>
              </a:r>
              <a:br>
                <a:rPr lang="en-GB" sz="1400" b="1" dirty="0">
                  <a:solidFill>
                    <a:srgbClr val="3C7847"/>
                  </a:solidFill>
                </a:rPr>
              </a:br>
              <a:r>
                <a:rPr lang="en-GB" sz="1400" b="1" dirty="0">
                  <a:solidFill>
                    <a:srgbClr val="3C7847"/>
                  </a:solidFill>
                </a:rPr>
                <a:t>2003</a:t>
              </a:r>
            </a:p>
          </p:txBody>
        </p:sp>
      </p:grp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248453" y="1772816"/>
            <a:ext cx="2572019" cy="893891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1400" b="1" dirty="0">
                <a:solidFill>
                  <a:srgbClr val="F3D559"/>
                </a:solidFill>
                <a:latin typeface="+mj-lt"/>
              </a:rPr>
              <a:t>Sustainability</a:t>
            </a:r>
          </a:p>
          <a:p>
            <a:r>
              <a:rPr lang="en-GB" sz="1400" b="1" dirty="0">
                <a:solidFill>
                  <a:srgbClr val="F3D559"/>
                </a:solidFill>
                <a:latin typeface="+mj-lt"/>
              </a:rPr>
              <a:t>library</a:t>
            </a:r>
          </a:p>
          <a:p>
            <a:r>
              <a:rPr lang="en-GB" sz="1400" b="1" dirty="0">
                <a:solidFill>
                  <a:srgbClr val="F3D559"/>
                </a:solidFill>
                <a:latin typeface="+mj-lt"/>
              </a:rPr>
              <a:t>2003</a:t>
            </a: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250825" y="2924944"/>
            <a:ext cx="2736850" cy="1008063"/>
            <a:chOff x="2018" y="1509"/>
            <a:chExt cx="1724" cy="635"/>
          </a:xfrm>
        </p:grpSpPr>
        <p:pic>
          <p:nvPicPr>
            <p:cNvPr id="16" name="AutoShape 5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17" name="Text Box 60"/>
            <p:cNvSpPr txBox="1">
              <a:spLocks noChangeArrowheads="1"/>
            </p:cNvSpPr>
            <p:nvPr/>
          </p:nvSpPr>
          <p:spPr bwMode="auto">
            <a:xfrm>
              <a:off x="2381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>
                  <a:solidFill>
                    <a:srgbClr val="3C7847"/>
                  </a:solidFill>
                </a:rPr>
                <a:t>Virtual Campus </a:t>
              </a:r>
            </a:p>
            <a:p>
              <a:r>
                <a:rPr lang="en-GB" sz="1400" b="1" dirty="0">
                  <a:solidFill>
                    <a:srgbClr val="3C7847"/>
                  </a:solidFill>
                </a:rPr>
                <a:t>for a Sustainable </a:t>
              </a:r>
            </a:p>
            <a:p>
              <a:r>
                <a:rPr lang="en-GB" sz="1400" b="1" dirty="0">
                  <a:solidFill>
                    <a:srgbClr val="3C7847"/>
                  </a:solidFill>
                </a:rPr>
                <a:t>Development </a:t>
              </a:r>
              <a:r>
                <a:rPr lang="en-GB" sz="1400" b="1" dirty="0" smtClean="0">
                  <a:solidFill>
                    <a:srgbClr val="3C7847"/>
                  </a:solidFill>
                </a:rPr>
                <a:t>(</a:t>
              </a:r>
              <a:r>
                <a:rPr lang="en-GB" sz="1400" b="1" dirty="0">
                  <a:solidFill>
                    <a:srgbClr val="3C7847"/>
                  </a:solidFill>
                </a:rPr>
                <a:t>VCSE</a:t>
              </a:r>
              <a:r>
                <a:rPr lang="en-GB" sz="1400" b="1" dirty="0" smtClean="0">
                  <a:solidFill>
                    <a:srgbClr val="3C7847"/>
                  </a:solidFill>
                </a:rPr>
                <a:t>)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2005</a:t>
              </a:r>
              <a:endParaRPr lang="en-GB" sz="1400" b="1" dirty="0">
                <a:solidFill>
                  <a:srgbClr val="3C7847"/>
                </a:solidFill>
              </a:endParaRPr>
            </a:p>
          </p:txBody>
        </p:sp>
      </p:grp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3232880" y="2996952"/>
            <a:ext cx="2707272" cy="894693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1400" b="1" dirty="0">
                <a:solidFill>
                  <a:srgbClr val="F3D559"/>
                </a:solidFill>
                <a:latin typeface="+mj-lt"/>
              </a:rPr>
              <a:t>Global Studies</a:t>
            </a:r>
          </a:p>
          <a:p>
            <a:r>
              <a:rPr lang="en-GB" sz="1400" b="1" dirty="0">
                <a:solidFill>
                  <a:srgbClr val="F3D559"/>
                </a:solidFill>
                <a:latin typeface="+mj-lt"/>
              </a:rPr>
              <a:t>2007</a:t>
            </a:r>
          </a:p>
        </p:txBody>
      </p: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6155630" y="5320061"/>
            <a:ext cx="2736850" cy="1008062"/>
            <a:chOff x="2018" y="1509"/>
            <a:chExt cx="1724" cy="635"/>
          </a:xfrm>
        </p:grpSpPr>
        <p:pic>
          <p:nvPicPr>
            <p:cNvPr id="20" name="AutoShape 5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21" name="Text Box 66"/>
            <p:cNvSpPr txBox="1">
              <a:spLocks noChangeArrowheads="1"/>
            </p:cNvSpPr>
            <p:nvPr/>
          </p:nvSpPr>
          <p:spPr bwMode="auto">
            <a:xfrm>
              <a:off x="2401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smtClean="0">
                  <a:solidFill>
                    <a:srgbClr val="3C7847"/>
                  </a:solidFill>
                </a:rPr>
                <a:t>Lectures, excursions, 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intergenerational 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courses...</a:t>
              </a:r>
              <a:endParaRPr lang="en-GB" sz="1400" b="1" dirty="0">
                <a:solidFill>
                  <a:srgbClr val="3C7847"/>
                </a:solidFill>
              </a:endParaRP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250825" y="4128492"/>
            <a:ext cx="2705100" cy="1028700"/>
            <a:chOff x="158" y="3178"/>
            <a:chExt cx="1704" cy="648"/>
          </a:xfrm>
        </p:grpSpPr>
        <p:pic>
          <p:nvPicPr>
            <p:cNvPr id="23" name="AutoShape 4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8" y="3178"/>
              <a:ext cx="1704" cy="648"/>
            </a:xfrm>
            <a:prstGeom prst="rect">
              <a:avLst/>
            </a:prstGeom>
            <a:noFill/>
          </p:spPr>
        </p:pic>
        <p:sp>
          <p:nvSpPr>
            <p:cNvPr id="24" name="Text Box 72"/>
            <p:cNvSpPr txBox="1">
              <a:spLocks noChangeArrowheads="1"/>
            </p:cNvSpPr>
            <p:nvPr/>
          </p:nvSpPr>
          <p:spPr bwMode="auto">
            <a:xfrm>
              <a:off x="521" y="3205"/>
              <a:ext cx="922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smtClean="0">
                  <a:solidFill>
                    <a:srgbClr val="F3D559"/>
                  </a:solidFill>
                  <a:latin typeface="+mj-lt"/>
                </a:rPr>
                <a:t>MSc</a:t>
              </a:r>
            </a:p>
            <a:p>
              <a:r>
                <a:rPr lang="en-GB" sz="1400" b="1" dirty="0" smtClean="0">
                  <a:solidFill>
                    <a:srgbClr val="F3D559"/>
                  </a:solidFill>
                  <a:latin typeface="+mj-lt"/>
                </a:rPr>
                <a:t>Interdisciplinary </a:t>
              </a:r>
            </a:p>
            <a:p>
              <a:r>
                <a:rPr lang="en-GB" sz="1400" b="1" dirty="0" smtClean="0">
                  <a:solidFill>
                    <a:srgbClr val="F3D559"/>
                  </a:solidFill>
                  <a:latin typeface="+mj-lt"/>
                </a:rPr>
                <a:t>Gender Studies</a:t>
              </a:r>
            </a:p>
            <a:p>
              <a:r>
                <a:rPr lang="en-GB" sz="1400" b="1" dirty="0" smtClean="0">
                  <a:solidFill>
                    <a:srgbClr val="F3D559"/>
                  </a:solidFill>
                  <a:latin typeface="+mj-lt"/>
                </a:rPr>
                <a:t>2007</a:t>
              </a:r>
              <a:endParaRPr lang="en-GB" sz="1400" b="1" dirty="0">
                <a:solidFill>
                  <a:srgbClr val="F3D559"/>
                </a:solidFill>
                <a:latin typeface="+mj-lt"/>
              </a:endParaRPr>
            </a:p>
          </p:txBody>
        </p:sp>
      </p:grpSp>
      <p:grpSp>
        <p:nvGrpSpPr>
          <p:cNvPr id="19" name="Group 83"/>
          <p:cNvGrpSpPr>
            <a:grpSpLocks/>
          </p:cNvGrpSpPr>
          <p:nvPr/>
        </p:nvGrpSpPr>
        <p:grpSpPr bwMode="auto">
          <a:xfrm>
            <a:off x="3203576" y="4149129"/>
            <a:ext cx="2736850" cy="1008063"/>
            <a:chOff x="2018" y="1509"/>
            <a:chExt cx="1724" cy="635"/>
          </a:xfrm>
        </p:grpSpPr>
        <p:pic>
          <p:nvPicPr>
            <p:cNvPr id="29" name="AutoShape 5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30" name="Text Box 85"/>
            <p:cNvSpPr txBox="1">
              <a:spLocks noChangeArrowheads="1"/>
            </p:cNvSpPr>
            <p:nvPr/>
          </p:nvSpPr>
          <p:spPr bwMode="auto">
            <a:xfrm>
              <a:off x="2381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smtClean="0">
                  <a:solidFill>
                    <a:srgbClr val="3C7847"/>
                  </a:solidFill>
                </a:rPr>
                <a:t>Joint MSc program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Sustainable 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Development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2008</a:t>
              </a:r>
              <a:endParaRPr lang="en-GB" sz="1400" b="1" dirty="0">
                <a:solidFill>
                  <a:srgbClr val="3C7847"/>
                </a:solidFill>
              </a:endParaRPr>
            </a:p>
          </p:txBody>
        </p:sp>
      </p:grp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6228184" y="4219205"/>
            <a:ext cx="2592288" cy="865979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MSc </a:t>
            </a:r>
          </a:p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Global Studies</a:t>
            </a:r>
          </a:p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2010</a:t>
            </a:r>
            <a:endParaRPr lang="en-GB" sz="1400" b="1" dirty="0">
              <a:solidFill>
                <a:srgbClr val="F3D559"/>
              </a:solidFill>
              <a:latin typeface="+mj-lt"/>
            </a:endParaRPr>
          </a:p>
        </p:txBody>
      </p:sp>
      <p:grpSp>
        <p:nvGrpSpPr>
          <p:cNvPr id="22" name="Group 64"/>
          <p:cNvGrpSpPr>
            <a:grpSpLocks/>
          </p:cNvGrpSpPr>
          <p:nvPr/>
        </p:nvGrpSpPr>
        <p:grpSpPr bwMode="auto">
          <a:xfrm>
            <a:off x="251520" y="5301208"/>
            <a:ext cx="2736850" cy="1008062"/>
            <a:chOff x="2018" y="1509"/>
            <a:chExt cx="1724" cy="635"/>
          </a:xfrm>
        </p:grpSpPr>
        <p:pic>
          <p:nvPicPr>
            <p:cNvPr id="34" name="AutoShape 5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35" name="Text Box 66"/>
            <p:cNvSpPr txBox="1">
              <a:spLocks noChangeArrowheads="1"/>
            </p:cNvSpPr>
            <p:nvPr/>
          </p:nvSpPr>
          <p:spPr bwMode="auto">
            <a:xfrm>
              <a:off x="2401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AT" sz="1400" b="1" dirty="0" err="1" smtClean="0">
                  <a:solidFill>
                    <a:srgbClr val="3C7847"/>
                  </a:solidFill>
                </a:rPr>
                <a:t>MSc</a:t>
              </a:r>
              <a:r>
                <a:rPr lang="de-AT" sz="1400" b="1" dirty="0" smtClean="0">
                  <a:solidFill>
                    <a:srgbClr val="3C7847"/>
                  </a:solidFill>
                </a:rPr>
                <a:t> </a:t>
              </a:r>
            </a:p>
            <a:p>
              <a:r>
                <a:rPr lang="de-AT" sz="1400" b="1" dirty="0" smtClean="0">
                  <a:solidFill>
                    <a:srgbClr val="3C7847"/>
                  </a:solidFill>
                </a:rPr>
                <a:t>Erasmus </a:t>
              </a:r>
              <a:r>
                <a:rPr lang="de-AT" sz="1400" b="1" dirty="0" err="1" smtClean="0">
                  <a:solidFill>
                    <a:srgbClr val="3C7847"/>
                  </a:solidFill>
                </a:rPr>
                <a:t>Mundus</a:t>
              </a:r>
              <a:endParaRPr lang="de-AT" sz="1400" b="1" dirty="0" smtClean="0">
                <a:solidFill>
                  <a:srgbClr val="3C7847"/>
                </a:solidFill>
              </a:endParaRPr>
            </a:p>
            <a:p>
              <a:r>
                <a:rPr lang="de-AT" sz="1400" b="1" dirty="0" smtClean="0">
                  <a:solidFill>
                    <a:srgbClr val="3C7847"/>
                  </a:solidFill>
                </a:rPr>
                <a:t>Industrial Ecology 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2011</a:t>
              </a:r>
            </a:p>
          </p:txBody>
        </p:sp>
      </p:grp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3275856" y="5373216"/>
            <a:ext cx="2592288" cy="865979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400" b="1" dirty="0" smtClean="0">
                <a:solidFill>
                  <a:srgbClr val="F3D559"/>
                </a:solidFill>
                <a:latin typeface="+mj-lt"/>
              </a:rPr>
              <a:t>Joint PhD </a:t>
            </a:r>
          </a:p>
          <a:p>
            <a:r>
              <a:rPr lang="en-US" sz="1400" b="1" dirty="0" smtClean="0">
                <a:solidFill>
                  <a:srgbClr val="F3D559"/>
                </a:solidFill>
                <a:latin typeface="+mj-lt"/>
              </a:rPr>
              <a:t>Diversity Mgmt and</a:t>
            </a:r>
          </a:p>
          <a:p>
            <a:r>
              <a:rPr lang="en-US" sz="1400" b="1" dirty="0" smtClean="0">
                <a:solidFill>
                  <a:srgbClr val="F3D559"/>
                </a:solidFill>
                <a:latin typeface="+mj-lt"/>
              </a:rPr>
              <a:t>Governance</a:t>
            </a:r>
          </a:p>
          <a:p>
            <a:r>
              <a:rPr lang="en-US" sz="1400" b="1" dirty="0" smtClean="0">
                <a:solidFill>
                  <a:srgbClr val="F3D559"/>
                </a:solidFill>
                <a:latin typeface="+mj-lt"/>
              </a:rPr>
              <a:t>2011</a:t>
            </a:r>
            <a:endParaRPr lang="en-GB" sz="1400" b="1" dirty="0">
              <a:solidFill>
                <a:srgbClr val="F3D559"/>
              </a:solidFill>
              <a:latin typeface="+mj-lt"/>
            </a:endParaRPr>
          </a:p>
        </p:txBody>
      </p:sp>
      <p:grpSp>
        <p:nvGrpSpPr>
          <p:cNvPr id="25" name="Group 58"/>
          <p:cNvGrpSpPr>
            <a:grpSpLocks/>
          </p:cNvGrpSpPr>
          <p:nvPr/>
        </p:nvGrpSpPr>
        <p:grpSpPr bwMode="auto">
          <a:xfrm>
            <a:off x="6156176" y="2945112"/>
            <a:ext cx="2736850" cy="1008063"/>
            <a:chOff x="2018" y="1509"/>
            <a:chExt cx="1724" cy="635"/>
          </a:xfrm>
        </p:grpSpPr>
        <p:pic>
          <p:nvPicPr>
            <p:cNvPr id="41" name="AutoShape 5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42" name="Text Box 60"/>
            <p:cNvSpPr txBox="1">
              <a:spLocks noChangeArrowheads="1"/>
            </p:cNvSpPr>
            <p:nvPr/>
          </p:nvSpPr>
          <p:spPr bwMode="auto">
            <a:xfrm>
              <a:off x="2381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smtClean="0">
                  <a:solidFill>
                    <a:srgbClr val="3C7847"/>
                  </a:solidFill>
                </a:rPr>
                <a:t>MSc Sustainable 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Urban and Regional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development </a:t>
              </a:r>
              <a:br>
                <a:rPr lang="en-GB" sz="1400" b="1" dirty="0" smtClean="0">
                  <a:solidFill>
                    <a:srgbClr val="3C7847"/>
                  </a:solidFill>
                </a:rPr>
              </a:br>
              <a:r>
                <a:rPr lang="en-GB" sz="1400" b="1" dirty="0" smtClean="0">
                  <a:solidFill>
                    <a:srgbClr val="3C7847"/>
                  </a:solidFill>
                </a:rPr>
                <a:t>2007</a:t>
              </a:r>
              <a:endParaRPr lang="en-GB" sz="1400" b="1" dirty="0">
                <a:solidFill>
                  <a:srgbClr val="3C7847"/>
                </a:solidFill>
              </a:endParaRPr>
            </a:p>
          </p:txBody>
        </p:sp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0941" y="1916832"/>
            <a:ext cx="4105275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641" y="2420888"/>
            <a:ext cx="5256639" cy="3282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 t="-2474" b="-2868"/>
          <a:stretch>
            <a:fillRect/>
          </a:stretch>
        </p:blipFill>
        <p:spPr bwMode="auto">
          <a:xfrm>
            <a:off x="2232623" y="1844824"/>
            <a:ext cx="4571625" cy="4152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396208"/>
            <a:ext cx="896888" cy="896888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52192"/>
            <a:ext cx="968896" cy="968896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0205" y="4581128"/>
            <a:ext cx="1737699" cy="576064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0525" y="2162944"/>
            <a:ext cx="1381675" cy="906016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132856"/>
            <a:ext cx="1584176" cy="878723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6" name="Grafik 15" descr="Das Grazer Modell_Grafik_tran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88336" y="2060848"/>
            <a:ext cx="1344104" cy="136815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9F32D4-B2EE-4C2D-96C4-17B5860EC4C7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i="1" dirty="0" smtClean="0"/>
              <a:t>Regional Centre </a:t>
            </a:r>
            <a:r>
              <a:rPr lang="de-AT" i="1" dirty="0" err="1" smtClean="0"/>
              <a:t>of</a:t>
            </a:r>
            <a:r>
              <a:rPr lang="de-AT" i="1" dirty="0" smtClean="0"/>
              <a:t> Expertise (RCE) Graz-</a:t>
            </a:r>
            <a:r>
              <a:rPr lang="de-AT" i="1" dirty="0" err="1" smtClean="0"/>
              <a:t>Styria</a:t>
            </a:r>
            <a:r>
              <a:rPr lang="de-AT" i="1" dirty="0" smtClean="0"/>
              <a:t>     	</a:t>
            </a:r>
            <a:r>
              <a:rPr lang="de-AT" dirty="0" smtClean="0"/>
              <a:t>	</a:t>
            </a:r>
            <a:r>
              <a:rPr lang="de-AT" b="1" i="1" dirty="0" err="1" smtClean="0"/>
              <a:t>Sustainability</a:t>
            </a:r>
            <a:r>
              <a:rPr lang="de-AT" b="1" i="1" dirty="0" smtClean="0"/>
              <a:t> </a:t>
            </a:r>
            <a:r>
              <a:rPr lang="de-AT" b="1" i="1" dirty="0" err="1" smtClean="0"/>
              <a:t>Excursion</a:t>
            </a:r>
            <a:r>
              <a:rPr lang="de-AT" b="1" i="1" dirty="0" smtClean="0"/>
              <a:t> Graz</a:t>
            </a:r>
            <a:endParaRPr lang="de-AT" b="1" i="1" dirty="0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Selected actions by the University of Graz –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RESEARCH</a:t>
            </a:r>
            <a:endParaRPr lang="de-AT" i="1" dirty="0">
              <a:solidFill>
                <a:srgbClr val="E9CD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323528" y="1794956"/>
            <a:ext cx="2572019" cy="894693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GB" sz="1400" b="1" dirty="0">
                <a:solidFill>
                  <a:srgbClr val="F3D559"/>
                </a:solidFill>
                <a:latin typeface="+mj-lt"/>
              </a:rPr>
              <a:t>Climate change </a:t>
            </a:r>
          </a:p>
          <a:p>
            <a:pPr eaLnBrk="0" hangingPunct="0"/>
            <a:r>
              <a:rPr lang="en-GB" sz="1400" b="1" dirty="0">
                <a:solidFill>
                  <a:srgbClr val="F3D559"/>
                </a:solidFill>
                <a:latin typeface="+mj-lt"/>
              </a:rPr>
              <a:t>and sustainable </a:t>
            </a:r>
          </a:p>
          <a:p>
            <a:pPr eaLnBrk="0" hangingPunct="0"/>
            <a:r>
              <a:rPr lang="en-GB" sz="1400" b="1" dirty="0">
                <a:solidFill>
                  <a:srgbClr val="F3D559"/>
                </a:solidFill>
                <a:latin typeface="+mj-lt"/>
              </a:rPr>
              <a:t>development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3575" y="1745971"/>
            <a:ext cx="2736850" cy="1008063"/>
            <a:chOff x="2018" y="1509"/>
            <a:chExt cx="1724" cy="635"/>
          </a:xfrm>
        </p:grpSpPr>
        <p:pic>
          <p:nvPicPr>
            <p:cNvPr id="46" name="AutoShape 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2402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>
                  <a:solidFill>
                    <a:srgbClr val="3C7847"/>
                  </a:solidFill>
                </a:rPr>
                <a:t>Sustainable urban </a:t>
              </a:r>
            </a:p>
            <a:p>
              <a:r>
                <a:rPr lang="en-GB" sz="1400" b="1" dirty="0">
                  <a:solidFill>
                    <a:srgbClr val="3C7847"/>
                  </a:solidFill>
                </a:rPr>
                <a:t>and regional </a:t>
              </a:r>
            </a:p>
            <a:p>
              <a:r>
                <a:rPr lang="en-GB" sz="1400" b="1" dirty="0">
                  <a:solidFill>
                    <a:srgbClr val="3C7847"/>
                  </a:solidFill>
                </a:rPr>
                <a:t>development</a:t>
              </a:r>
            </a:p>
          </p:txBody>
        </p:sp>
      </p:grpSp>
      <p:sp>
        <p:nvSpPr>
          <p:cNvPr id="48" name="AutoShape 4"/>
          <p:cNvSpPr>
            <a:spLocks noChangeArrowheads="1"/>
          </p:cNvSpPr>
          <p:nvPr/>
        </p:nvSpPr>
        <p:spPr bwMode="auto">
          <a:xfrm>
            <a:off x="6226905" y="1791342"/>
            <a:ext cx="2572019" cy="845569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1400" b="1" dirty="0">
                <a:solidFill>
                  <a:srgbClr val="F3D559"/>
                </a:solidFill>
                <a:latin typeface="+mj-lt"/>
              </a:rPr>
              <a:t>Integrative </a:t>
            </a:r>
          </a:p>
          <a:p>
            <a:r>
              <a:rPr lang="en-GB" sz="1400" b="1" dirty="0">
                <a:solidFill>
                  <a:srgbClr val="F3D559"/>
                </a:solidFill>
                <a:latin typeface="+mj-lt"/>
              </a:rPr>
              <a:t>development </a:t>
            </a:r>
          </a:p>
          <a:p>
            <a:r>
              <a:rPr lang="en-GB" sz="1400" b="1" dirty="0">
                <a:solidFill>
                  <a:srgbClr val="F3D559"/>
                </a:solidFill>
                <a:latin typeface="+mj-lt"/>
              </a:rPr>
              <a:t>processes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50825" y="2924944"/>
            <a:ext cx="2736850" cy="1008063"/>
            <a:chOff x="158" y="2374"/>
            <a:chExt cx="1724" cy="635"/>
          </a:xfrm>
        </p:grpSpPr>
        <p:pic>
          <p:nvPicPr>
            <p:cNvPr id="50" name="AutoShape 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8" y="2374"/>
              <a:ext cx="1724" cy="635"/>
            </a:xfrm>
            <a:prstGeom prst="rect">
              <a:avLst/>
            </a:prstGeom>
            <a:noFill/>
          </p:spPr>
        </p:pic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542" y="2405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>
                  <a:solidFill>
                    <a:srgbClr val="3C7847"/>
                  </a:solidFill>
                </a:rPr>
                <a:t>Human rights</a:t>
              </a:r>
            </a:p>
          </p:txBody>
        </p:sp>
      </p:grp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296125" y="2979085"/>
            <a:ext cx="2572019" cy="845569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1400" b="1" dirty="0" err="1" smtClean="0">
                <a:solidFill>
                  <a:srgbClr val="F3D559"/>
                </a:solidFill>
                <a:latin typeface="+mj-lt"/>
              </a:rPr>
              <a:t>EduCamp</a:t>
            </a:r>
            <a:endParaRPr lang="en-GB" sz="1400" b="1" dirty="0" smtClean="0">
              <a:solidFill>
                <a:srgbClr val="F3D559"/>
              </a:solidFill>
              <a:latin typeface="+mj-lt"/>
            </a:endParaRPr>
          </a:p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2010-2013</a:t>
            </a:r>
            <a:endParaRPr lang="en-GB" sz="1400" b="1" dirty="0">
              <a:solidFill>
                <a:srgbClr val="F3D559"/>
              </a:solidFill>
              <a:latin typeface="+mj-lt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23528" y="4167607"/>
            <a:ext cx="2572019" cy="845569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SUSTAINICUM</a:t>
            </a:r>
          </a:p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2012</a:t>
            </a:r>
            <a:endParaRPr lang="en-GB" sz="1400" b="1" dirty="0">
              <a:solidFill>
                <a:srgbClr val="F3D559"/>
              </a:solidFill>
              <a:latin typeface="+mj-lt"/>
            </a:endParaRPr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6156176" y="2924944"/>
            <a:ext cx="2736850" cy="1008063"/>
            <a:chOff x="158" y="2374"/>
            <a:chExt cx="1724" cy="635"/>
          </a:xfrm>
        </p:grpSpPr>
        <p:pic>
          <p:nvPicPr>
            <p:cNvPr id="22" name="AutoShape 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8" y="2374"/>
              <a:ext cx="1724" cy="635"/>
            </a:xfrm>
            <a:prstGeom prst="rect">
              <a:avLst/>
            </a:prstGeom>
            <a:noFill/>
          </p:spPr>
        </p:pic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542" y="2405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err="1" smtClean="0">
                  <a:solidFill>
                    <a:srgbClr val="3C7847"/>
                  </a:solidFill>
                </a:rPr>
                <a:t>ICTeESD</a:t>
              </a:r>
              <a:endParaRPr lang="en-GB" sz="1400" b="1" dirty="0" smtClean="0">
                <a:solidFill>
                  <a:srgbClr val="3C7847"/>
                </a:solidFill>
              </a:endParaRP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2010-2012</a:t>
              </a:r>
              <a:endParaRPr lang="en-GB" sz="1400" b="1" dirty="0">
                <a:solidFill>
                  <a:srgbClr val="3C7847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1988840"/>
            <a:ext cx="5400600" cy="3928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t="-3042" b="-4402"/>
          <a:stretch>
            <a:fillRect/>
          </a:stretch>
        </p:blipFill>
        <p:spPr bwMode="auto">
          <a:xfrm>
            <a:off x="755576" y="2924944"/>
            <a:ext cx="7620000" cy="2312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4156" y="3140968"/>
            <a:ext cx="1089772" cy="787524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437112"/>
            <a:ext cx="1224136" cy="790575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509120"/>
            <a:ext cx="1224136" cy="538364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 t="39500"/>
          <a:stretch>
            <a:fillRect/>
          </a:stretch>
        </p:blipFill>
        <p:spPr bwMode="auto">
          <a:xfrm>
            <a:off x="2771800" y="1916832"/>
            <a:ext cx="1071196" cy="648072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41" name="Grafik 40" descr="logo rce_breit_k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3140968"/>
            <a:ext cx="1872208" cy="68791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 t="19760" b="19760"/>
          <a:stretch>
            <a:fillRect/>
          </a:stretch>
        </p:blipFill>
        <p:spPr bwMode="auto">
          <a:xfrm>
            <a:off x="5868144" y="5445224"/>
            <a:ext cx="1256928" cy="760179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9F32D4-B2EE-4C2D-96C4-17B5860EC4C7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i="1" dirty="0" smtClean="0"/>
              <a:t>Regional Centre </a:t>
            </a:r>
            <a:r>
              <a:rPr lang="de-AT" i="1" dirty="0" err="1" smtClean="0"/>
              <a:t>of</a:t>
            </a:r>
            <a:r>
              <a:rPr lang="de-AT" i="1" dirty="0" smtClean="0"/>
              <a:t> Expertise (RCE) Graz-</a:t>
            </a:r>
            <a:r>
              <a:rPr lang="de-AT" i="1" dirty="0" err="1" smtClean="0"/>
              <a:t>Styria</a:t>
            </a:r>
            <a:r>
              <a:rPr lang="de-AT" i="1" dirty="0" smtClean="0"/>
              <a:t>     	</a:t>
            </a:r>
            <a:r>
              <a:rPr lang="de-AT" dirty="0" smtClean="0"/>
              <a:t>	</a:t>
            </a:r>
            <a:r>
              <a:rPr lang="de-AT" b="1" i="1" dirty="0" err="1" smtClean="0"/>
              <a:t>Sustainability</a:t>
            </a:r>
            <a:r>
              <a:rPr lang="de-AT" b="1" i="1" dirty="0" smtClean="0"/>
              <a:t> </a:t>
            </a:r>
            <a:r>
              <a:rPr lang="de-AT" b="1" i="1" dirty="0" err="1" smtClean="0"/>
              <a:t>Excursion</a:t>
            </a:r>
            <a:r>
              <a:rPr lang="de-AT" b="1" i="1" dirty="0" smtClean="0"/>
              <a:t> Graz</a:t>
            </a:r>
            <a:endParaRPr lang="de-AT" b="1" i="1" dirty="0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Selected actions by the University of Graz –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MANAGEMENT I</a:t>
            </a:r>
            <a:endParaRPr lang="de-AT" i="1" dirty="0">
              <a:solidFill>
                <a:srgbClr val="E9CD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23528" y="1772816"/>
            <a:ext cx="2572019" cy="864096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GB" sz="1400" b="1" dirty="0">
                <a:solidFill>
                  <a:srgbClr val="F3D559"/>
                </a:solidFill>
                <a:latin typeface="+mj-lt"/>
              </a:rPr>
              <a:t>COPERNICUS </a:t>
            </a:r>
          </a:p>
          <a:p>
            <a:pPr eaLnBrk="0" hangingPunct="0"/>
            <a:r>
              <a:rPr lang="en-GB" sz="1400" b="1" dirty="0">
                <a:solidFill>
                  <a:srgbClr val="F3D559"/>
                </a:solidFill>
                <a:latin typeface="+mj-lt"/>
              </a:rPr>
              <a:t>Charta</a:t>
            </a:r>
            <a:br>
              <a:rPr lang="en-GB" sz="1400" b="1" dirty="0">
                <a:solidFill>
                  <a:srgbClr val="F3D559"/>
                </a:solidFill>
                <a:latin typeface="+mj-lt"/>
              </a:rPr>
            </a:br>
            <a:r>
              <a:rPr lang="en-GB" sz="1400" b="1" dirty="0">
                <a:solidFill>
                  <a:srgbClr val="F3D559"/>
                </a:solidFill>
                <a:latin typeface="+mj-lt"/>
              </a:rPr>
              <a:t>1995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73948" y="1700809"/>
            <a:ext cx="2736850" cy="1008338"/>
            <a:chOff x="2018" y="1509"/>
            <a:chExt cx="1724" cy="684"/>
          </a:xfrm>
        </p:grpSpPr>
        <p:pic>
          <p:nvPicPr>
            <p:cNvPr id="21" name="AutoShape 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18" y="1509"/>
              <a:ext cx="1724" cy="684"/>
            </a:xfrm>
            <a:prstGeom prst="rect">
              <a:avLst/>
            </a:prstGeom>
            <a:noFill/>
          </p:spPr>
        </p:pic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420" y="1558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err="1">
                  <a:solidFill>
                    <a:srgbClr val="3C7847"/>
                  </a:solidFill>
                </a:rPr>
                <a:t>oikos</a:t>
              </a:r>
              <a:r>
                <a:rPr lang="en-GB" sz="1400" b="1" dirty="0">
                  <a:solidFill>
                    <a:srgbClr val="3C7847"/>
                  </a:solidFill>
                </a:rPr>
                <a:t> Graz</a:t>
              </a:r>
            </a:p>
            <a:p>
              <a:r>
                <a:rPr lang="en-GB" sz="1400" b="1" dirty="0">
                  <a:solidFill>
                    <a:srgbClr val="3C7847"/>
                  </a:solidFill>
                </a:rPr>
                <a:t>student organisation</a:t>
              </a:r>
            </a:p>
            <a:p>
              <a:r>
                <a:rPr lang="en-GB" sz="1400" b="1" dirty="0">
                  <a:solidFill>
                    <a:srgbClr val="3C7847"/>
                  </a:solidFill>
                </a:rPr>
                <a:t>2002</a:t>
              </a:r>
            </a:p>
          </p:txBody>
        </p:sp>
      </p:grp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6248453" y="1772816"/>
            <a:ext cx="2572019" cy="864096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1400" b="1" dirty="0">
                <a:solidFill>
                  <a:srgbClr val="F3D559"/>
                </a:solidFill>
                <a:latin typeface="+mj-lt"/>
              </a:rPr>
              <a:t>Sustainable </a:t>
            </a:r>
          </a:p>
          <a:p>
            <a:r>
              <a:rPr lang="en-GB" sz="1400" b="1" dirty="0">
                <a:solidFill>
                  <a:srgbClr val="F3D559"/>
                </a:solidFill>
                <a:latin typeface="+mj-lt"/>
              </a:rPr>
              <a:t>university strategy</a:t>
            </a:r>
          </a:p>
          <a:p>
            <a:r>
              <a:rPr lang="en-GB" sz="1400" b="1" dirty="0">
                <a:solidFill>
                  <a:srgbClr val="F3D559"/>
                </a:solidFill>
                <a:latin typeface="+mj-lt"/>
              </a:rPr>
              <a:t>2004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51520" y="2924944"/>
            <a:ext cx="2736850" cy="999376"/>
            <a:chOff x="2018" y="1509"/>
            <a:chExt cx="1724" cy="635"/>
          </a:xfrm>
        </p:grpSpPr>
        <p:pic>
          <p:nvPicPr>
            <p:cNvPr id="25" name="AutoShape 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2447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>
                  <a:solidFill>
                    <a:srgbClr val="3C7847"/>
                  </a:solidFill>
                </a:rPr>
                <a:t>Task Force “</a:t>
              </a:r>
              <a:r>
                <a:rPr lang="en-GB" sz="1400" b="1" dirty="0" smtClean="0">
                  <a:solidFill>
                    <a:srgbClr val="3C7847"/>
                  </a:solidFill>
                </a:rPr>
                <a:t>Sustain. </a:t>
              </a:r>
              <a:endParaRPr lang="en-GB" sz="1400" b="1" dirty="0">
                <a:solidFill>
                  <a:srgbClr val="3C7847"/>
                </a:solidFill>
              </a:endParaRPr>
            </a:p>
            <a:p>
              <a:r>
                <a:rPr lang="en-GB" sz="1400" b="1" dirty="0">
                  <a:solidFill>
                    <a:srgbClr val="3C7847"/>
                  </a:solidFill>
                </a:rPr>
                <a:t>University Graz”</a:t>
              </a:r>
            </a:p>
            <a:p>
              <a:r>
                <a:rPr lang="en-GB" sz="1400" b="1" dirty="0">
                  <a:solidFill>
                    <a:srgbClr val="3C7847"/>
                  </a:solidFill>
                </a:rPr>
                <a:t>2004</a:t>
              </a:r>
            </a:p>
          </p:txBody>
        </p:sp>
      </p:grp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244528" y="2964050"/>
            <a:ext cx="2572019" cy="896998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ECOPROFIT</a:t>
            </a:r>
          </a:p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2005</a:t>
            </a:r>
            <a:endParaRPr lang="en-GB" sz="1400" b="1" dirty="0">
              <a:solidFill>
                <a:srgbClr val="F3D559"/>
              </a:solidFill>
              <a:latin typeface="+mj-lt"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126698" y="2924944"/>
            <a:ext cx="2736850" cy="999376"/>
            <a:chOff x="2018" y="1509"/>
            <a:chExt cx="1724" cy="635"/>
          </a:xfrm>
        </p:grpSpPr>
        <p:pic>
          <p:nvPicPr>
            <p:cNvPr id="29" name="AutoShape 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2420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smtClean="0">
                  <a:solidFill>
                    <a:srgbClr val="3C7847"/>
                  </a:solidFill>
                </a:rPr>
                <a:t>RCE Graz-Styria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2006</a:t>
              </a:r>
              <a:endParaRPr lang="en-GB" sz="1400" b="1" dirty="0">
                <a:solidFill>
                  <a:srgbClr val="3C7847"/>
                </a:solidFill>
              </a:endParaRP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210716" y="4149129"/>
            <a:ext cx="2705100" cy="1008063"/>
            <a:chOff x="158" y="3178"/>
            <a:chExt cx="1704" cy="648"/>
          </a:xfrm>
        </p:grpSpPr>
        <p:pic>
          <p:nvPicPr>
            <p:cNvPr id="32" name="AutoShape 4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8" y="3178"/>
              <a:ext cx="1704" cy="648"/>
            </a:xfrm>
            <a:prstGeom prst="rect">
              <a:avLst/>
            </a:prstGeom>
            <a:noFill/>
          </p:spPr>
        </p:pic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521" y="3205"/>
              <a:ext cx="922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smtClean="0">
                  <a:solidFill>
                    <a:srgbClr val="F3D559"/>
                  </a:solidFill>
                  <a:latin typeface="+mj-lt"/>
                </a:rPr>
                <a:t>University bike stations </a:t>
              </a:r>
            </a:p>
            <a:p>
              <a:r>
                <a:rPr lang="en-GB" sz="1400" b="1" dirty="0" smtClean="0">
                  <a:solidFill>
                    <a:srgbClr val="F3D559"/>
                  </a:solidFill>
                  <a:latin typeface="+mj-lt"/>
                </a:rPr>
                <a:t>2007</a:t>
              </a:r>
              <a:endParaRPr lang="en-GB" sz="1400" b="1" dirty="0">
                <a:solidFill>
                  <a:srgbClr val="F3D559"/>
                </a:solidFill>
                <a:latin typeface="+mj-lt"/>
              </a:endParaRP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50130" y="5373216"/>
            <a:ext cx="2736850" cy="1008112"/>
            <a:chOff x="2018" y="1509"/>
            <a:chExt cx="1724" cy="635"/>
          </a:xfrm>
        </p:grpSpPr>
        <p:pic>
          <p:nvPicPr>
            <p:cNvPr id="35" name="AutoShape 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2402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smtClean="0">
                  <a:solidFill>
                    <a:srgbClr val="3C7847"/>
                  </a:solidFill>
                </a:rPr>
                <a:t>Sustainability 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Coordinator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2008</a:t>
              </a:r>
              <a:endParaRPr lang="en-GB" sz="1400" b="1" dirty="0">
                <a:solidFill>
                  <a:srgbClr val="3C7847"/>
                </a:solidFill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203302" y="4149080"/>
            <a:ext cx="2736850" cy="1008063"/>
            <a:chOff x="2018" y="1509"/>
            <a:chExt cx="1724" cy="635"/>
          </a:xfrm>
        </p:grpSpPr>
        <p:pic>
          <p:nvPicPr>
            <p:cNvPr id="38" name="AutoShape 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2381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smtClean="0">
                  <a:solidFill>
                    <a:srgbClr val="3C7847"/>
                  </a:solidFill>
                </a:rPr>
                <a:t>Faculty of Environ-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mental &amp; Regional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Sciences &amp; Education</a:t>
              </a:r>
              <a:br>
                <a:rPr lang="en-GB" sz="1400" b="1" dirty="0" smtClean="0">
                  <a:solidFill>
                    <a:srgbClr val="3C7847"/>
                  </a:solidFill>
                </a:rPr>
              </a:br>
              <a:r>
                <a:rPr lang="en-GB" sz="1400" b="1" dirty="0" smtClean="0">
                  <a:solidFill>
                    <a:srgbClr val="3C7847"/>
                  </a:solidFill>
                </a:rPr>
                <a:t>2007</a:t>
              </a:r>
              <a:endParaRPr lang="en-GB" sz="1400" b="1" dirty="0">
                <a:solidFill>
                  <a:srgbClr val="3C7847"/>
                </a:solidFill>
              </a:endParaRPr>
            </a:p>
          </p:txBody>
        </p:sp>
      </p:grp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6228184" y="4221088"/>
            <a:ext cx="2572019" cy="876745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Inst. for System</a:t>
            </a:r>
          </a:p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Science Innovation </a:t>
            </a:r>
          </a:p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&amp; </a:t>
            </a:r>
            <a:r>
              <a:rPr lang="en-GB" sz="1400" b="1" dirty="0" err="1" smtClean="0">
                <a:solidFill>
                  <a:srgbClr val="F3D559"/>
                </a:solidFill>
                <a:latin typeface="+mj-lt"/>
              </a:rPr>
              <a:t>Sust</a:t>
            </a:r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. Research (ISIS) </a:t>
            </a:r>
          </a:p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2007</a:t>
            </a:r>
          </a:p>
        </p:txBody>
      </p: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3202880" y="5373216"/>
            <a:ext cx="2705100" cy="1008112"/>
            <a:chOff x="2018" y="3495"/>
            <a:chExt cx="1704" cy="479"/>
          </a:xfrm>
        </p:grpSpPr>
        <p:pic>
          <p:nvPicPr>
            <p:cNvPr id="49" name="AutoShape 4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18" y="3495"/>
              <a:ext cx="1704" cy="479"/>
            </a:xfrm>
            <a:prstGeom prst="rect">
              <a:avLst/>
            </a:prstGeom>
            <a:noFill/>
          </p:spPr>
        </p:pic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412" y="3515"/>
              <a:ext cx="922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>
                  <a:solidFill>
                    <a:srgbClr val="F3D559"/>
                  </a:solidFill>
                </a:rPr>
                <a:t>Institutionalisation </a:t>
              </a:r>
            </a:p>
            <a:p>
              <a:r>
                <a:rPr lang="en-GB" sz="1400" b="1" dirty="0">
                  <a:solidFill>
                    <a:srgbClr val="F3D559"/>
                  </a:solidFill>
                </a:rPr>
                <a:t>of RCE Graz-Styria</a:t>
              </a:r>
            </a:p>
            <a:p>
              <a:r>
                <a:rPr lang="en-GB" sz="1400" b="1" dirty="0">
                  <a:solidFill>
                    <a:srgbClr val="F3D559"/>
                  </a:solidFill>
                </a:rPr>
                <a:t>2009</a:t>
              </a:r>
            </a:p>
          </p:txBody>
        </p: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6156176" y="5373216"/>
            <a:ext cx="2736850" cy="1008112"/>
            <a:chOff x="2018" y="1509"/>
            <a:chExt cx="1724" cy="635"/>
          </a:xfrm>
        </p:grpSpPr>
        <p:pic>
          <p:nvPicPr>
            <p:cNvPr id="54" name="AutoShape 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55" name="Text Box 49"/>
            <p:cNvSpPr txBox="1">
              <a:spLocks noChangeArrowheads="1"/>
            </p:cNvSpPr>
            <p:nvPr/>
          </p:nvSpPr>
          <p:spPr bwMode="auto">
            <a:xfrm>
              <a:off x="2401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smtClean="0">
                  <a:solidFill>
                    <a:srgbClr val="3C7847"/>
                  </a:solidFill>
                </a:rPr>
                <a:t>COPERNICUS Alliance</a:t>
              </a:r>
              <a:endParaRPr lang="en-GB" sz="1400" b="1" dirty="0">
                <a:solidFill>
                  <a:srgbClr val="3C7847"/>
                </a:solidFill>
              </a:endParaRPr>
            </a:p>
            <a:p>
              <a:r>
                <a:rPr lang="en-GB" sz="1400" b="1" dirty="0">
                  <a:solidFill>
                    <a:srgbClr val="3C7847"/>
                  </a:solidFill>
                </a:rPr>
                <a:t>2009</a:t>
              </a:r>
            </a:p>
          </p:txBody>
        </p:sp>
      </p:grpSp>
      <p:pic>
        <p:nvPicPr>
          <p:cNvPr id="43" name="Grafik 42" descr="logo oikos graz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576" y="3005311"/>
            <a:ext cx="7553325" cy="1647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 l="20243" r="21047"/>
          <a:stretch>
            <a:fillRect/>
          </a:stretch>
        </p:blipFill>
        <p:spPr bwMode="auto">
          <a:xfrm>
            <a:off x="2051720" y="2139280"/>
            <a:ext cx="5256584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4" name="Picture 13" descr="logo rce_breit_kl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927532" y="2780928"/>
            <a:ext cx="724486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5" name="Grafik 44" descr="logo_copernicus_kl.jpg"/>
          <p:cNvPicPr>
            <a:picLocks noChangeAspect="1"/>
          </p:cNvPicPr>
          <p:nvPr/>
        </p:nvPicPr>
        <p:blipFill>
          <a:blip r:embed="rId13" cstate="print"/>
          <a:srcRect l="-1577" r="-1735"/>
          <a:stretch>
            <a:fillRect/>
          </a:stretch>
        </p:blipFill>
        <p:spPr>
          <a:xfrm>
            <a:off x="1419944" y="2942456"/>
            <a:ext cx="6248400" cy="2358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56992"/>
            <a:ext cx="1440160" cy="684076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060848"/>
            <a:ext cx="1478564" cy="576064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t="30240" b="24401"/>
          <a:stretch>
            <a:fillRect/>
          </a:stretch>
        </p:blipFill>
        <p:spPr bwMode="auto">
          <a:xfrm>
            <a:off x="1919115" y="2211547"/>
            <a:ext cx="1572765" cy="713397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9F32D4-B2EE-4C2D-96C4-17B5860EC4C7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i="1" dirty="0" smtClean="0"/>
              <a:t>Regional Centre </a:t>
            </a:r>
            <a:r>
              <a:rPr lang="de-AT" i="1" dirty="0" err="1" smtClean="0"/>
              <a:t>of</a:t>
            </a:r>
            <a:r>
              <a:rPr lang="de-AT" i="1" dirty="0" smtClean="0"/>
              <a:t> Expertise (RCE) Graz-</a:t>
            </a:r>
            <a:r>
              <a:rPr lang="de-AT" i="1" dirty="0" err="1" smtClean="0"/>
              <a:t>Styria</a:t>
            </a:r>
            <a:r>
              <a:rPr lang="de-AT" i="1" dirty="0" smtClean="0"/>
              <a:t>     	</a:t>
            </a:r>
            <a:r>
              <a:rPr lang="de-AT" dirty="0" smtClean="0"/>
              <a:t>	</a:t>
            </a:r>
            <a:r>
              <a:rPr lang="de-AT" b="1" i="1" dirty="0" err="1" smtClean="0"/>
              <a:t>Sustainability</a:t>
            </a:r>
            <a:r>
              <a:rPr lang="de-AT" b="1" i="1" dirty="0" smtClean="0"/>
              <a:t> </a:t>
            </a:r>
            <a:r>
              <a:rPr lang="de-AT" b="1" i="1" dirty="0" err="1" smtClean="0"/>
              <a:t>Excursion</a:t>
            </a:r>
            <a:r>
              <a:rPr lang="de-AT" b="1" i="1" dirty="0" smtClean="0"/>
              <a:t> Graz</a:t>
            </a:r>
            <a:endParaRPr lang="de-AT" b="1" i="1" dirty="0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Selected actions by the University of Graz –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MANAGEMENT II</a:t>
            </a:r>
            <a:endParaRPr lang="de-AT" i="1" dirty="0">
              <a:solidFill>
                <a:srgbClr val="E9CD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23528" y="1772816"/>
            <a:ext cx="2572019" cy="864096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Sustainability4U</a:t>
            </a:r>
            <a:r>
              <a:rPr lang="en-GB" sz="1400" b="1" dirty="0">
                <a:solidFill>
                  <a:srgbClr val="F3D559"/>
                </a:solidFill>
                <a:latin typeface="+mj-lt"/>
              </a:rPr>
              <a:t/>
            </a:r>
            <a:br>
              <a:rPr lang="en-GB" sz="1400" b="1" dirty="0">
                <a:solidFill>
                  <a:srgbClr val="F3D559"/>
                </a:solidFill>
                <a:latin typeface="+mj-lt"/>
              </a:rPr>
            </a:br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2009</a:t>
            </a:r>
            <a:endParaRPr lang="en-GB" sz="1400" b="1" dirty="0">
              <a:solidFill>
                <a:srgbClr val="F3D559"/>
              </a:solidFill>
              <a:latin typeface="+mj-lt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73948" y="1700809"/>
            <a:ext cx="2736850" cy="1008338"/>
            <a:chOff x="2018" y="1509"/>
            <a:chExt cx="1724" cy="684"/>
          </a:xfrm>
        </p:grpSpPr>
        <p:pic>
          <p:nvPicPr>
            <p:cNvPr id="21" name="AutoShape 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18" y="1509"/>
              <a:ext cx="1724" cy="684"/>
            </a:xfrm>
            <a:prstGeom prst="rect">
              <a:avLst/>
            </a:prstGeom>
            <a:noFill/>
          </p:spPr>
        </p:pic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420" y="1558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smtClean="0">
                  <a:solidFill>
                    <a:srgbClr val="3C7847"/>
                  </a:solidFill>
                </a:rPr>
                <a:t>Energy Map 2011</a:t>
              </a:r>
              <a:endParaRPr lang="en-GB" sz="1400" b="1" dirty="0">
                <a:solidFill>
                  <a:srgbClr val="3C7847"/>
                </a:solidFill>
              </a:endParaRPr>
            </a:p>
          </p:txBody>
        </p:sp>
      </p:grp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6197278" y="1772816"/>
            <a:ext cx="2572019" cy="864096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Climate neutral </a:t>
            </a:r>
          </a:p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University of Graz</a:t>
            </a:r>
          </a:p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2011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51520" y="2924944"/>
            <a:ext cx="2736850" cy="1008338"/>
            <a:chOff x="2018" y="1509"/>
            <a:chExt cx="1724" cy="684"/>
          </a:xfrm>
        </p:grpSpPr>
        <p:pic>
          <p:nvPicPr>
            <p:cNvPr id="12" name="AutoShape 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18" y="1509"/>
              <a:ext cx="1724" cy="684"/>
            </a:xfrm>
            <a:prstGeom prst="rect">
              <a:avLst/>
            </a:prstGeom>
            <a:noFill/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420" y="1558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smtClean="0">
                  <a:solidFill>
                    <a:srgbClr val="3C7847"/>
                  </a:solidFill>
                </a:rPr>
                <a:t>Digital University Graz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2012</a:t>
              </a:r>
            </a:p>
          </p:txBody>
        </p:sp>
      </p:grpSp>
      <p:pic>
        <p:nvPicPr>
          <p:cNvPr id="18" name="Grafik 17" descr="logo sustainability4U.jpg"/>
          <p:cNvPicPr>
            <a:picLocks noChangeAspect="1"/>
          </p:cNvPicPr>
          <p:nvPr/>
        </p:nvPicPr>
        <p:blipFill>
          <a:blip r:embed="rId6" cstate="print"/>
          <a:srcRect l="-1354" r="-1620"/>
          <a:stretch>
            <a:fillRect/>
          </a:stretch>
        </p:blipFill>
        <p:spPr>
          <a:xfrm>
            <a:off x="683568" y="2924944"/>
            <a:ext cx="7736541" cy="1823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4" descr="K:\Sicherung 110822\DISSERTATION\Bilder\Logos\Logo_Klimaneutrale_Universitaet_grossgrau.jpg"/>
          <p:cNvPicPr>
            <a:picLocks noChangeAspect="1" noChangeArrowheads="1"/>
          </p:cNvPicPr>
          <p:nvPr/>
        </p:nvPicPr>
        <p:blipFill>
          <a:blip r:embed="rId7" cstate="print"/>
          <a:srcRect l="-3106" t="-8646" r="-2126" b="-8077"/>
          <a:stretch>
            <a:fillRect/>
          </a:stretch>
        </p:blipFill>
        <p:spPr bwMode="auto">
          <a:xfrm>
            <a:off x="971600" y="2852936"/>
            <a:ext cx="712879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 l="-2277" r="-1800"/>
          <a:stretch>
            <a:fillRect/>
          </a:stretch>
        </p:blipFill>
        <p:spPr bwMode="auto">
          <a:xfrm>
            <a:off x="1835696" y="2636912"/>
            <a:ext cx="5330952" cy="2561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6" descr="Bil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94570"/>
            <a:ext cx="1296144" cy="85451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 t="30240" b="24401"/>
          <a:stretch>
            <a:fillRect/>
          </a:stretch>
        </p:blipFill>
        <p:spPr bwMode="auto">
          <a:xfrm>
            <a:off x="5292080" y="5584064"/>
            <a:ext cx="1440160" cy="653248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9554" y="1844824"/>
            <a:ext cx="1284734" cy="981075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3238" y="4437112"/>
            <a:ext cx="1390650" cy="7620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2" name="Picture 12" descr="Bild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207433"/>
            <a:ext cx="1140398" cy="869639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293096"/>
            <a:ext cx="1296144" cy="1142964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2060848"/>
            <a:ext cx="989934" cy="1152128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5229200"/>
            <a:ext cx="1292009" cy="108012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9F32D4-B2EE-4C2D-96C4-17B5860EC4C7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i="1" dirty="0" smtClean="0"/>
              <a:t>Regional Centre </a:t>
            </a:r>
            <a:r>
              <a:rPr lang="de-AT" i="1" dirty="0" err="1" smtClean="0"/>
              <a:t>of</a:t>
            </a:r>
            <a:r>
              <a:rPr lang="de-AT" i="1" dirty="0" smtClean="0"/>
              <a:t> Expertise (RCE) Graz-</a:t>
            </a:r>
            <a:r>
              <a:rPr lang="de-AT" i="1" dirty="0" err="1" smtClean="0"/>
              <a:t>Styria</a:t>
            </a:r>
            <a:r>
              <a:rPr lang="de-AT" i="1" dirty="0" smtClean="0"/>
              <a:t>     	</a:t>
            </a:r>
            <a:r>
              <a:rPr lang="de-AT" dirty="0" smtClean="0"/>
              <a:t>	</a:t>
            </a:r>
            <a:r>
              <a:rPr lang="de-AT" b="1" i="1" dirty="0" err="1" smtClean="0"/>
              <a:t>Sustainability</a:t>
            </a:r>
            <a:r>
              <a:rPr lang="de-AT" b="1" i="1" dirty="0" smtClean="0"/>
              <a:t> </a:t>
            </a:r>
            <a:r>
              <a:rPr lang="de-AT" b="1" i="1" dirty="0" err="1" smtClean="0"/>
              <a:t>Excursion</a:t>
            </a:r>
            <a:r>
              <a:rPr lang="de-AT" b="1" i="1" dirty="0" smtClean="0"/>
              <a:t> Graz</a:t>
            </a:r>
            <a:endParaRPr lang="de-AT" b="1" i="1" dirty="0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Selected actions by the University of Graz –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solidFill>
                  <a:srgbClr val="E9CD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OUTREACH &amp; EXCHANGE</a:t>
            </a:r>
            <a:endParaRPr lang="de-AT" i="1" dirty="0">
              <a:solidFill>
                <a:srgbClr val="E9CD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323528" y="1773772"/>
            <a:ext cx="2572019" cy="863140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GB" sz="1400" b="1" dirty="0">
                <a:solidFill>
                  <a:srgbClr val="F3D559"/>
                </a:solidFill>
                <a:latin typeface="+mj-lt"/>
              </a:rPr>
              <a:t>Sustainability </a:t>
            </a:r>
          </a:p>
          <a:p>
            <a:pPr eaLnBrk="0" hangingPunct="0"/>
            <a:r>
              <a:rPr lang="en-GB" sz="1400" b="1" dirty="0">
                <a:solidFill>
                  <a:srgbClr val="F3D559"/>
                </a:solidFill>
                <a:latin typeface="+mj-lt"/>
              </a:rPr>
              <a:t>newsletter</a:t>
            </a:r>
            <a:br>
              <a:rPr lang="en-GB" sz="1400" b="1" dirty="0">
                <a:solidFill>
                  <a:srgbClr val="F3D559"/>
                </a:solidFill>
                <a:latin typeface="+mj-lt"/>
              </a:rPr>
            </a:br>
            <a:r>
              <a:rPr lang="en-GB" sz="1400" b="1" dirty="0">
                <a:solidFill>
                  <a:srgbClr val="F3D559"/>
                </a:solidFill>
                <a:latin typeface="+mj-lt"/>
              </a:rPr>
              <a:t>since 2003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3575" y="1713582"/>
            <a:ext cx="2736850" cy="998538"/>
            <a:chOff x="2018" y="1509"/>
            <a:chExt cx="1724" cy="635"/>
          </a:xfrm>
        </p:grpSpPr>
        <p:pic>
          <p:nvPicPr>
            <p:cNvPr id="45" name="AutoShape 5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2447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smtClean="0">
                  <a:solidFill>
                    <a:srgbClr val="3C7847"/>
                  </a:solidFill>
                </a:rPr>
                <a:t>Children University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“</a:t>
              </a:r>
              <a:r>
                <a:rPr lang="en-GB" sz="1400" b="1" dirty="0" err="1" smtClean="0">
                  <a:solidFill>
                    <a:srgbClr val="3C7847"/>
                  </a:solidFill>
                </a:rPr>
                <a:t>KinderUni</a:t>
              </a:r>
              <a:r>
                <a:rPr lang="en-GB" sz="1400" b="1" dirty="0" smtClean="0">
                  <a:solidFill>
                    <a:srgbClr val="3C7847"/>
                  </a:solidFill>
                </a:rPr>
                <a:t>”</a:t>
              </a:r>
              <a:endParaRPr lang="en-GB" sz="1400" b="1" dirty="0">
                <a:solidFill>
                  <a:srgbClr val="3C7847"/>
                </a:solidFill>
              </a:endParaRP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2004</a:t>
              </a:r>
              <a:endParaRPr lang="en-GB" sz="1400" b="1" dirty="0">
                <a:solidFill>
                  <a:srgbClr val="3C7847"/>
                </a:solidFill>
              </a:endParaRPr>
            </a:p>
          </p:txBody>
        </p:sp>
      </p:grpSp>
      <p:sp>
        <p:nvSpPr>
          <p:cNvPr id="47" name="AutoShape 4"/>
          <p:cNvSpPr>
            <a:spLocks noChangeArrowheads="1"/>
          </p:cNvSpPr>
          <p:nvPr/>
        </p:nvSpPr>
        <p:spPr bwMode="auto">
          <a:xfrm>
            <a:off x="6258655" y="1740350"/>
            <a:ext cx="2572019" cy="824554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1st </a:t>
            </a:r>
          </a:p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Sustainability report</a:t>
            </a:r>
          </a:p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2006</a:t>
            </a:r>
            <a:endParaRPr lang="en-GB" sz="1400" b="1" dirty="0">
              <a:solidFill>
                <a:srgbClr val="F3D559"/>
              </a:solidFill>
              <a:latin typeface="+mj-lt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50826" y="2925415"/>
            <a:ext cx="2736850" cy="1007641"/>
            <a:chOff x="2018" y="1509"/>
            <a:chExt cx="1724" cy="635"/>
          </a:xfrm>
        </p:grpSpPr>
        <p:pic>
          <p:nvPicPr>
            <p:cNvPr id="50" name="AutoShape 5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2402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smtClean="0">
                  <a:solidFill>
                    <a:srgbClr val="3C7847"/>
                  </a:solidFill>
                </a:rPr>
                <a:t>RCE Graz-Styria</a:t>
              </a: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2006</a:t>
              </a:r>
            </a:p>
          </p:txBody>
        </p:sp>
      </p:grpSp>
      <p:sp>
        <p:nvSpPr>
          <p:cNvPr id="53" name="AutoShape 4"/>
          <p:cNvSpPr>
            <a:spLocks noChangeArrowheads="1"/>
          </p:cNvSpPr>
          <p:nvPr/>
        </p:nvSpPr>
        <p:spPr bwMode="auto">
          <a:xfrm>
            <a:off x="3232880" y="2996952"/>
            <a:ext cx="2572019" cy="813517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1400" b="1" dirty="0">
                <a:solidFill>
                  <a:srgbClr val="F3D559"/>
                </a:solidFill>
                <a:latin typeface="+mj-lt"/>
              </a:rPr>
              <a:t>Public lecture </a:t>
            </a:r>
          </a:p>
          <a:p>
            <a:r>
              <a:rPr lang="en-GB" sz="1400" b="1" dirty="0">
                <a:solidFill>
                  <a:srgbClr val="F3D559"/>
                </a:solidFill>
                <a:latin typeface="+mj-lt"/>
              </a:rPr>
              <a:t>“</a:t>
            </a:r>
            <a:r>
              <a:rPr lang="en-GB" sz="1400" b="1" dirty="0" err="1">
                <a:solidFill>
                  <a:srgbClr val="F3D559"/>
                </a:solidFill>
                <a:latin typeface="+mj-lt"/>
              </a:rPr>
              <a:t>Montagsakademie</a:t>
            </a:r>
            <a:r>
              <a:rPr lang="en-GB" sz="1400" b="1" dirty="0">
                <a:solidFill>
                  <a:srgbClr val="F3D559"/>
                </a:solidFill>
                <a:latin typeface="+mj-lt"/>
              </a:rPr>
              <a:t>”</a:t>
            </a:r>
          </a:p>
          <a:p>
            <a:r>
              <a:rPr lang="en-GB" sz="1400" b="1" dirty="0">
                <a:solidFill>
                  <a:srgbClr val="F3D559"/>
                </a:solidFill>
                <a:latin typeface="+mj-lt"/>
              </a:rPr>
              <a:t>2008 (since 2004)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156176" y="2925415"/>
            <a:ext cx="2736850" cy="1007641"/>
            <a:chOff x="2018" y="1509"/>
            <a:chExt cx="1724" cy="635"/>
          </a:xfrm>
        </p:grpSpPr>
        <p:pic>
          <p:nvPicPr>
            <p:cNvPr id="57" name="AutoShape 5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58" name="Text Box 24"/>
            <p:cNvSpPr txBox="1">
              <a:spLocks noChangeArrowheads="1"/>
            </p:cNvSpPr>
            <p:nvPr/>
          </p:nvSpPr>
          <p:spPr bwMode="auto">
            <a:xfrm>
              <a:off x="2401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>
                  <a:solidFill>
                    <a:srgbClr val="3C7847"/>
                  </a:solidFill>
                </a:rPr>
                <a:t>Sustainability Trail </a:t>
              </a:r>
            </a:p>
            <a:p>
              <a:r>
                <a:rPr lang="en-GB" sz="1400" b="1" dirty="0">
                  <a:solidFill>
                    <a:srgbClr val="3C7847"/>
                  </a:solidFill>
                </a:rPr>
                <a:t>2008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50825" y="4150070"/>
            <a:ext cx="2705100" cy="1007122"/>
            <a:chOff x="158" y="3178"/>
            <a:chExt cx="1704" cy="765"/>
          </a:xfrm>
        </p:grpSpPr>
        <p:pic>
          <p:nvPicPr>
            <p:cNvPr id="60" name="AutoShape 4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8" y="3178"/>
              <a:ext cx="1704" cy="765"/>
            </a:xfrm>
            <a:prstGeom prst="rect">
              <a:avLst/>
            </a:prstGeom>
            <a:noFill/>
          </p:spPr>
        </p:pic>
        <p:sp>
          <p:nvSpPr>
            <p:cNvPr id="61" name="Text Box 27"/>
            <p:cNvSpPr txBox="1">
              <a:spLocks noChangeArrowheads="1"/>
            </p:cNvSpPr>
            <p:nvPr/>
          </p:nvSpPr>
          <p:spPr bwMode="auto">
            <a:xfrm>
              <a:off x="552" y="3270"/>
              <a:ext cx="922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>
                  <a:solidFill>
                    <a:srgbClr val="F3D559"/>
                  </a:solidFill>
                </a:rPr>
                <a:t>Sustainability </a:t>
              </a:r>
            </a:p>
            <a:p>
              <a:r>
                <a:rPr lang="en-GB" sz="1400" b="1" dirty="0">
                  <a:solidFill>
                    <a:srgbClr val="F3D559"/>
                  </a:solidFill>
                </a:rPr>
                <a:t>website</a:t>
              </a:r>
            </a:p>
            <a:p>
              <a:r>
                <a:rPr lang="en-GB" sz="1400" b="1" dirty="0">
                  <a:solidFill>
                    <a:srgbClr val="F3D559"/>
                  </a:solidFill>
                </a:rPr>
                <a:t>2008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131294" y="4149080"/>
            <a:ext cx="2736850" cy="1008112"/>
            <a:chOff x="2018" y="1509"/>
            <a:chExt cx="1724" cy="635"/>
          </a:xfrm>
        </p:grpSpPr>
        <p:pic>
          <p:nvPicPr>
            <p:cNvPr id="63" name="AutoShape 5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64" name="Text Box 33"/>
            <p:cNvSpPr txBox="1">
              <a:spLocks noChangeArrowheads="1"/>
            </p:cNvSpPr>
            <p:nvPr/>
          </p:nvSpPr>
          <p:spPr bwMode="auto">
            <a:xfrm>
              <a:off x="2402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>
                  <a:solidFill>
                    <a:srgbClr val="3C7847"/>
                  </a:solidFill>
                </a:rPr>
                <a:t>Sustainability Award</a:t>
              </a:r>
            </a:p>
            <a:p>
              <a:r>
                <a:rPr lang="en-GB" sz="1400" b="1" dirty="0">
                  <a:solidFill>
                    <a:srgbClr val="3C7847"/>
                  </a:solidFill>
                </a:rPr>
                <a:t>2008</a:t>
              </a:r>
              <a:r>
                <a:rPr lang="en-GB" sz="1400" dirty="0">
                  <a:solidFill>
                    <a:srgbClr val="3C7847"/>
                  </a:solidFill>
                </a:rPr>
                <a:t> </a:t>
              </a:r>
              <a:endParaRPr lang="en-GB" sz="1400" b="1" dirty="0">
                <a:solidFill>
                  <a:srgbClr val="3C7847"/>
                </a:solidFill>
              </a:endParaRPr>
            </a:p>
          </p:txBody>
        </p:sp>
      </p:grpSp>
      <p:sp>
        <p:nvSpPr>
          <p:cNvPr id="65" name="AutoShape 4"/>
          <p:cNvSpPr>
            <a:spLocks noChangeArrowheads="1"/>
          </p:cNvSpPr>
          <p:nvPr/>
        </p:nvSpPr>
        <p:spPr bwMode="auto">
          <a:xfrm>
            <a:off x="6248453" y="4185501"/>
            <a:ext cx="2572019" cy="865311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2nd</a:t>
            </a:r>
          </a:p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Sustainability report</a:t>
            </a:r>
          </a:p>
          <a:p>
            <a:r>
              <a:rPr lang="en-GB" sz="1400" b="1" dirty="0" smtClean="0">
                <a:solidFill>
                  <a:srgbClr val="F3D559"/>
                </a:solidFill>
                <a:latin typeface="+mj-lt"/>
              </a:rPr>
              <a:t>2009</a:t>
            </a:r>
            <a:endParaRPr lang="en-GB" sz="1400" b="1" dirty="0">
              <a:solidFill>
                <a:srgbClr val="F3D559"/>
              </a:solidFill>
              <a:latin typeface="+mj-lt"/>
            </a:endParaRPr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50825" y="5373142"/>
            <a:ext cx="2736850" cy="1008186"/>
            <a:chOff x="2018" y="1509"/>
            <a:chExt cx="1724" cy="635"/>
          </a:xfrm>
        </p:grpSpPr>
        <p:pic>
          <p:nvPicPr>
            <p:cNvPr id="67" name="AutoShape 5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68" name="Text Box 40"/>
            <p:cNvSpPr txBox="1">
              <a:spLocks noChangeArrowheads="1"/>
            </p:cNvSpPr>
            <p:nvPr/>
          </p:nvSpPr>
          <p:spPr bwMode="auto">
            <a:xfrm>
              <a:off x="2447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 b="1" dirty="0" smtClean="0">
                  <a:solidFill>
                    <a:srgbClr val="3C7847"/>
                  </a:solidFill>
                </a:rPr>
                <a:t>Dual Career Service</a:t>
              </a:r>
              <a:endParaRPr lang="en-GB" sz="1400" b="1" dirty="0">
                <a:solidFill>
                  <a:srgbClr val="3C7847"/>
                </a:solidFill>
              </a:endParaRPr>
            </a:p>
            <a:p>
              <a:r>
                <a:rPr lang="en-GB" sz="1400" b="1" dirty="0" smtClean="0">
                  <a:solidFill>
                    <a:srgbClr val="3C7847"/>
                  </a:solidFill>
                </a:rPr>
                <a:t>2011</a:t>
              </a:r>
              <a:endParaRPr lang="en-GB" sz="1400" b="1" dirty="0">
                <a:solidFill>
                  <a:srgbClr val="3C7847"/>
                </a:solidFill>
              </a:endParaRPr>
            </a:p>
          </p:txBody>
        </p:sp>
      </p:grpSp>
      <p:sp>
        <p:nvSpPr>
          <p:cNvPr id="69" name="AutoShape 4"/>
          <p:cNvSpPr>
            <a:spLocks noChangeArrowheads="1"/>
          </p:cNvSpPr>
          <p:nvPr/>
        </p:nvSpPr>
        <p:spPr bwMode="auto">
          <a:xfrm>
            <a:off x="3224117" y="5445224"/>
            <a:ext cx="2572019" cy="863140"/>
          </a:xfrm>
          <a:prstGeom prst="chevron">
            <a:avLst>
              <a:gd name="adj" fmla="val 67401"/>
            </a:avLst>
          </a:prstGeom>
          <a:solidFill>
            <a:srgbClr val="3C7847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GB" sz="1400" b="1" dirty="0" smtClean="0">
                <a:solidFill>
                  <a:srgbClr val="F3D559"/>
                </a:solidFill>
              </a:rPr>
              <a:t>3rd</a:t>
            </a:r>
          </a:p>
          <a:p>
            <a:pPr eaLnBrk="0" hangingPunct="0"/>
            <a:r>
              <a:rPr lang="en-GB" sz="1400" b="1" dirty="0" smtClean="0">
                <a:solidFill>
                  <a:srgbClr val="F3D559"/>
                </a:solidFill>
              </a:rPr>
              <a:t>Sustainability report </a:t>
            </a:r>
          </a:p>
          <a:p>
            <a:pPr eaLnBrk="0" hangingPunct="0"/>
            <a:r>
              <a:rPr lang="en-GB" sz="1400" b="1" dirty="0" smtClean="0">
                <a:solidFill>
                  <a:srgbClr val="F3D559"/>
                </a:solidFill>
              </a:rPr>
              <a:t>2012</a:t>
            </a:r>
            <a:endParaRPr lang="en-GB" sz="1400" b="1" dirty="0">
              <a:solidFill>
                <a:srgbClr val="F3D559"/>
              </a:solidFill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8926016" y="669436"/>
            <a:ext cx="1479550" cy="86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400" b="1" dirty="0">
              <a:solidFill>
                <a:srgbClr val="3C7847"/>
              </a:solidFill>
            </a:endParaRPr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6156176" y="5373216"/>
            <a:ext cx="2736850" cy="1008186"/>
            <a:chOff x="2018" y="1509"/>
            <a:chExt cx="1724" cy="635"/>
          </a:xfrm>
        </p:grpSpPr>
        <p:pic>
          <p:nvPicPr>
            <p:cNvPr id="40" name="AutoShape 5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18" y="1509"/>
              <a:ext cx="1724" cy="635"/>
            </a:xfrm>
            <a:prstGeom prst="rect">
              <a:avLst/>
            </a:prstGeom>
            <a:noFill/>
          </p:spPr>
        </p:pic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2447" y="1540"/>
              <a:ext cx="93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GB" sz="1400" b="1" dirty="0" smtClean="0">
                  <a:solidFill>
                    <a:srgbClr val="3C7847"/>
                  </a:solidFill>
                </a:rPr>
                <a:t>Mobility4ALL</a:t>
              </a:r>
            </a:p>
            <a:p>
              <a:pPr eaLnBrk="0" hangingPunct="0"/>
              <a:r>
                <a:rPr lang="en-GB" sz="1400" b="1" dirty="0" smtClean="0">
                  <a:solidFill>
                    <a:srgbClr val="3C7847"/>
                  </a:solidFill>
                </a:rPr>
                <a:t>2012</a:t>
              </a:r>
              <a:endParaRPr lang="en-GB" sz="1400" b="1" dirty="0">
                <a:solidFill>
                  <a:srgbClr val="3C7847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/>
          <a:srcRect l="-8816" t="-3541" r="-5794" b="-4458"/>
          <a:stretch>
            <a:fillRect/>
          </a:stretch>
        </p:blipFill>
        <p:spPr bwMode="auto">
          <a:xfrm>
            <a:off x="2843808" y="1916832"/>
            <a:ext cx="3498881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3" cstate="print"/>
          <a:srcRect t="-3815" b="-4910"/>
          <a:stretch>
            <a:fillRect/>
          </a:stretch>
        </p:blipFill>
        <p:spPr bwMode="auto">
          <a:xfrm>
            <a:off x="2022664" y="1988840"/>
            <a:ext cx="514162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2" name="Picture 6" descr="Bil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474" y="2348880"/>
            <a:ext cx="5612846" cy="3374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4" name="Picture 12" descr="Bild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988840"/>
            <a:ext cx="5518105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5" name="Grafik 54" descr="logo sustainability4U.jpg"/>
          <p:cNvPicPr>
            <a:picLocks noChangeAspect="1"/>
          </p:cNvPicPr>
          <p:nvPr/>
        </p:nvPicPr>
        <p:blipFill>
          <a:blip r:embed="rId14" cstate="print"/>
          <a:srcRect l="-1354" r="-1620"/>
          <a:stretch>
            <a:fillRect/>
          </a:stretch>
        </p:blipFill>
        <p:spPr>
          <a:xfrm>
            <a:off x="683568" y="2924944"/>
            <a:ext cx="7736541" cy="1823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Bildschirmpräsentation (4:3)</PresentationFormat>
  <Paragraphs>186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The Sustainability Process at  University of Graz </vt:lpstr>
      <vt:lpstr>Karl-Franzens-University Graz</vt:lpstr>
      <vt:lpstr>The University of Graz aims to …</vt:lpstr>
      <vt:lpstr>Folie 4</vt:lpstr>
      <vt:lpstr>Selected actions by the University of Graz –  EDUCATION</vt:lpstr>
      <vt:lpstr>Selected actions by the University of Graz –  RESEARCH</vt:lpstr>
      <vt:lpstr>Selected actions by the University of Graz –  MANAGEMENT I</vt:lpstr>
      <vt:lpstr>Selected actions by the University of Graz –  MANAGEMENT II</vt:lpstr>
      <vt:lpstr>Selected actions by the University of Graz –  OUTREACH &amp; EXCHANGE</vt:lpstr>
      <vt:lpstr>                                               RCE Graz-Styria</vt:lpstr>
      <vt:lpstr>                                               RCE Graz-Styria</vt:lpstr>
      <vt:lpstr>Thank you for your attention!</vt:lpstr>
    </vt:vector>
  </TitlesOfParts>
  <Company>Karl-Franzens-Universität Graz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Sustainability Process at  University of Graz</dc:title>
  <dc:creator>Administrator</dc:creator>
  <cp:lastModifiedBy>Administrator</cp:lastModifiedBy>
  <cp:revision>17</cp:revision>
  <dcterms:created xsi:type="dcterms:W3CDTF">2012-09-10T15:09:09Z</dcterms:created>
  <dcterms:modified xsi:type="dcterms:W3CDTF">2012-09-11T07:08:18Z</dcterms:modified>
</cp:coreProperties>
</file>