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9" r:id="rId3"/>
    <p:sldId id="257" r:id="rId4"/>
    <p:sldId id="258" r:id="rId5"/>
    <p:sldId id="272" r:id="rId6"/>
    <p:sldId id="273" r:id="rId7"/>
    <p:sldId id="265" r:id="rId8"/>
    <p:sldId id="270" r:id="rId9"/>
    <p:sldId id="268" r:id="rId10"/>
    <p:sldId id="267" r:id="rId11"/>
    <p:sldId id="264" r:id="rId12"/>
    <p:sldId id="260" r:id="rId13"/>
    <p:sldId id="261" r:id="rId14"/>
    <p:sldId id="262" r:id="rId15"/>
    <p:sldId id="263" r:id="rId16"/>
    <p:sldId id="271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88503-81BE-4D4F-80CF-3DCC3194CEFD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D8C59-38E8-463F-BFA7-3A395E39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1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D8C59-38E8-463F-BFA7-3A395E393D7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67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0F7EB6-F014-43D7-B6F1-DE51C48CBADC}" type="datetimeFigureOut">
              <a:rPr lang="pt-PT" smtClean="0"/>
              <a:t>30-03-2014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8BBF25-6050-4B6C-80CE-3D6270331B61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6.jpg"/><Relationship Id="rId4" Type="http://schemas.openxmlformats.org/officeDocument/2006/relationships/image" Target="../media/image8.jpeg"/><Relationship Id="rId9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en-US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Geoconservation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in </a:t>
            </a:r>
            <a:r>
              <a:rPr lang="en-US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HaTeg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Country Dinosaurs' </a:t>
            </a:r>
            <a:r>
              <a:rPr lang="en-US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Geopark</a:t>
            </a: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pt-PT" dirty="0" smtClean="0">
                <a:solidFill>
                  <a:srgbClr val="0070C0"/>
                </a:solidFill>
                <a:latin typeface="+mj-lt"/>
              </a:rPr>
              <a:t>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6386" name="Picture 2" descr="http://evssd.eu/elgg/pg/groupicon/12656/large/13835606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20488"/>
            <a:ext cx="3024336" cy="3024336"/>
          </a:xfrm>
          <a:prstGeom prst="rect">
            <a:avLst/>
          </a:prstGeom>
          <a:noFill/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8000">
        <p:fade/>
      </p:transition>
    </mc:Choice>
    <mc:Fallback xmlns="">
      <p:transition spd="med" advClick="0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Hateg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geodiversity</a:t>
            </a: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528" y="2276872"/>
            <a:ext cx="7920880" cy="194421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571500" lvl="0" indent="-571500" algn="ctr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1548598"/>
            <a:ext cx="90364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The fossils found in the </a:t>
            </a:r>
            <a:r>
              <a:rPr lang="en-GB" dirty="0" err="1">
                <a:solidFill>
                  <a:schemeClr val="bg1"/>
                </a:solidFill>
              </a:rPr>
              <a:t>Hațeg</a:t>
            </a:r>
            <a:r>
              <a:rPr lang="en-GB" dirty="0">
                <a:solidFill>
                  <a:schemeClr val="bg1"/>
                </a:solidFill>
              </a:rPr>
              <a:t> area span over 300 million years of Earth's geologic history, showing tropical coral reefs and volcanic island in the Tethys Sea  was an ocean that existed between the continents of </a:t>
            </a:r>
            <a:r>
              <a:rPr lang="en-GB" dirty="0" err="1">
                <a:solidFill>
                  <a:schemeClr val="bg1"/>
                </a:solidFill>
              </a:rPr>
              <a:t>Gondwana</a:t>
            </a:r>
            <a:r>
              <a:rPr lang="en-GB" dirty="0">
                <a:solidFill>
                  <a:schemeClr val="bg1"/>
                </a:solidFill>
              </a:rPr>
              <a:t> and </a:t>
            </a:r>
            <a:r>
              <a:rPr lang="en-GB" dirty="0" err="1">
                <a:solidFill>
                  <a:schemeClr val="bg1"/>
                </a:solidFill>
              </a:rPr>
              <a:t>Laurasia</a:t>
            </a:r>
            <a:r>
              <a:rPr lang="en-GB" dirty="0">
                <a:solidFill>
                  <a:schemeClr val="bg1"/>
                </a:solidFill>
              </a:rPr>
              <a:t> during much of the Mesozoic era.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Hațeg</a:t>
            </a:r>
            <a:r>
              <a:rPr lang="en-GB" dirty="0">
                <a:solidFill>
                  <a:schemeClr val="bg1"/>
                </a:solidFill>
              </a:rPr>
              <a:t> Island was an island during the Cretaceous </a:t>
            </a:r>
            <a:r>
              <a:rPr lang="en-GB" dirty="0" smtClean="0">
                <a:solidFill>
                  <a:schemeClr val="bg1"/>
                </a:solidFill>
              </a:rPr>
              <a:t>Period. Even </a:t>
            </a:r>
            <a:r>
              <a:rPr lang="en-GB" dirty="0">
                <a:solidFill>
                  <a:schemeClr val="bg1"/>
                </a:solidFill>
              </a:rPr>
              <a:t>if in this period the life conditions were very narrow, numerous species of herbivore – carnivore  dinosaurs have been developed, crocodiles, turtles, </a:t>
            </a:r>
            <a:r>
              <a:rPr lang="en-GB" dirty="0" smtClean="0">
                <a:solidFill>
                  <a:schemeClr val="bg1"/>
                </a:solidFill>
              </a:rPr>
              <a:t>gastropods, </a:t>
            </a:r>
            <a:r>
              <a:rPr lang="en-GB" dirty="0" err="1">
                <a:solidFill>
                  <a:schemeClr val="bg1"/>
                </a:solidFill>
              </a:rPr>
              <a:t>ostracodes</a:t>
            </a:r>
            <a:r>
              <a:rPr lang="en-GB" dirty="0">
                <a:solidFill>
                  <a:schemeClr val="bg1"/>
                </a:solidFill>
              </a:rPr>
              <a:t>, vertebrates and different plant species.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Many ideas and words are spread around about the </a:t>
            </a:r>
            <a:r>
              <a:rPr lang="en-GB" dirty="0" err="1">
                <a:solidFill>
                  <a:schemeClr val="bg1"/>
                </a:solidFill>
              </a:rPr>
              <a:t>geodiversity</a:t>
            </a:r>
            <a:r>
              <a:rPr lang="en-GB" dirty="0">
                <a:solidFill>
                  <a:schemeClr val="bg1"/>
                </a:solidFill>
              </a:rPr>
              <a:t> of the </a:t>
            </a:r>
            <a:r>
              <a:rPr lang="en-GB" dirty="0" err="1">
                <a:solidFill>
                  <a:schemeClr val="bg1"/>
                </a:solidFill>
              </a:rPr>
              <a:t>Hațeg</a:t>
            </a:r>
            <a:r>
              <a:rPr lang="en-GB" dirty="0">
                <a:solidFill>
                  <a:schemeClr val="bg1"/>
                </a:solidFill>
              </a:rPr>
              <a:t> area, which is bound by the diversity of the geological and geomorphological </a:t>
            </a:r>
            <a:r>
              <a:rPr lang="en-GB" dirty="0" smtClean="0">
                <a:solidFill>
                  <a:schemeClr val="bg1"/>
                </a:solidFill>
              </a:rPr>
              <a:t>phenomenon's </a:t>
            </a:r>
            <a:r>
              <a:rPr lang="en-GB" dirty="0">
                <a:solidFill>
                  <a:schemeClr val="bg1"/>
                </a:solidFill>
              </a:rPr>
              <a:t>in a certain area, but also by de biodiversity that steers and natural development characterised by a massive variety of vegetation, to whom altitudinal distribution is conditioned by the relief and the particular </a:t>
            </a:r>
            <a:r>
              <a:rPr lang="en-GB" dirty="0" err="1">
                <a:solidFill>
                  <a:schemeClr val="bg1"/>
                </a:solidFill>
              </a:rPr>
              <a:t>topoclimatic</a:t>
            </a:r>
            <a:r>
              <a:rPr lang="en-GB" dirty="0">
                <a:solidFill>
                  <a:schemeClr val="bg1"/>
                </a:solidFill>
              </a:rPr>
              <a:t> conditions.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The importance of this is how it is viewed, from a perspective and how profound we want to go in identifying the connections between terrestrial systems and their effects.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Tourism</a:t>
            </a: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528" y="2276872"/>
            <a:ext cx="7920880" cy="194421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571500" lvl="0" indent="-571500" algn="ctr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1649835"/>
            <a:ext cx="914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What's Sustainable Tourism?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Why mass tourism wont be Sustainable in </a:t>
            </a:r>
            <a:r>
              <a:rPr lang="en-US" sz="2200" dirty="0" err="1" smtClean="0">
                <a:solidFill>
                  <a:schemeClr val="bg1"/>
                </a:solidFill>
              </a:rPr>
              <a:t>Hateg</a:t>
            </a:r>
            <a:r>
              <a:rPr lang="en-US" sz="2200" dirty="0" smtClean="0">
                <a:solidFill>
                  <a:schemeClr val="bg1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Why domestic tourism will be important to </a:t>
            </a:r>
            <a:r>
              <a:rPr lang="en-US" sz="2200" dirty="0" err="1" smtClean="0">
                <a:solidFill>
                  <a:schemeClr val="bg1"/>
                </a:solidFill>
              </a:rPr>
              <a:t>Hateg</a:t>
            </a:r>
            <a:r>
              <a:rPr lang="en-US" sz="2200" dirty="0" smtClean="0">
                <a:solidFill>
                  <a:schemeClr val="bg1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How to have tourism and Sustainable Development at the same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Types of tourism with good potential in the </a:t>
            </a:r>
            <a:r>
              <a:rPr lang="en-US" sz="2200" dirty="0" err="1" smtClean="0">
                <a:solidFill>
                  <a:schemeClr val="bg1"/>
                </a:solidFill>
              </a:rPr>
              <a:t>Hateg</a:t>
            </a:r>
            <a:r>
              <a:rPr lang="en-US" sz="2200" dirty="0" smtClean="0">
                <a:solidFill>
                  <a:schemeClr val="bg1"/>
                </a:solidFill>
              </a:rPr>
              <a:t> area: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err="1" smtClean="0">
                <a:solidFill>
                  <a:schemeClr val="bg1"/>
                </a:solidFill>
              </a:rPr>
              <a:t>AgroTourism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</a:rPr>
              <a:t>Ecotourism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err="1" smtClean="0">
                <a:solidFill>
                  <a:schemeClr val="bg1"/>
                </a:solidFill>
              </a:rPr>
              <a:t>Geotourism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</a:rPr>
              <a:t>Rural Tourism</a:t>
            </a:r>
          </a:p>
          <a:p>
            <a:pPr lvl="1"/>
            <a:endParaRPr lang="en-US" sz="2200" dirty="0" smtClean="0">
              <a:solidFill>
                <a:schemeClr val="bg1"/>
              </a:solidFill>
            </a:endParaRPr>
          </a:p>
          <a:p>
            <a:pPr lvl="1"/>
            <a:endParaRPr lang="en-US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main results</a:t>
            </a: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0" y="1590391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Sustainable Development in </a:t>
            </a:r>
            <a:r>
              <a:rPr lang="en-US" sz="2200" dirty="0" err="1" smtClean="0">
                <a:solidFill>
                  <a:schemeClr val="bg1"/>
                </a:solidFill>
              </a:rPr>
              <a:t>Hateg</a:t>
            </a:r>
            <a:r>
              <a:rPr lang="en-US" sz="2200" dirty="0" smtClean="0">
                <a:solidFill>
                  <a:schemeClr val="bg1"/>
                </a:solidFill>
              </a:rPr>
              <a:t> Region will bring: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200" dirty="0" smtClean="0">
                <a:solidFill>
                  <a:schemeClr val="bg1"/>
                </a:solidFill>
              </a:rPr>
              <a:t>Employment to the region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200" dirty="0" smtClean="0">
                <a:solidFill>
                  <a:schemeClr val="bg1"/>
                </a:solidFill>
              </a:rPr>
              <a:t>Getting the social and cultural heritage to be sustainable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200" dirty="0" smtClean="0">
                <a:solidFill>
                  <a:schemeClr val="bg1"/>
                </a:solidFill>
              </a:rPr>
              <a:t>Changing behaviors in political decisions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200" dirty="0" smtClean="0">
                <a:solidFill>
                  <a:schemeClr val="bg1"/>
                </a:solidFill>
              </a:rPr>
              <a:t>A healthy economic region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200" dirty="0" smtClean="0">
                <a:solidFill>
                  <a:schemeClr val="bg1"/>
                </a:solidFill>
              </a:rPr>
              <a:t>Getting youth to stay in villages where is a real possibility of employment, or even self employment for them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Social and cultural heritage don’t risk of being affected by the lack of youth in the region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People are proud of their cultural heritage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Many Romanian people know where is </a:t>
            </a:r>
            <a:r>
              <a:rPr lang="en-US" sz="2200" dirty="0" err="1" smtClean="0">
                <a:solidFill>
                  <a:schemeClr val="bg1"/>
                </a:solidFill>
              </a:rPr>
              <a:t>Hateg</a:t>
            </a:r>
            <a:r>
              <a:rPr lang="en-US" sz="2200" dirty="0" smtClean="0">
                <a:solidFill>
                  <a:schemeClr val="bg1"/>
                </a:solidFill>
              </a:rPr>
              <a:t>, but not really what the </a:t>
            </a:r>
            <a:r>
              <a:rPr lang="en-US" sz="2200" dirty="0" err="1" smtClean="0">
                <a:solidFill>
                  <a:schemeClr val="bg1"/>
                </a:solidFill>
              </a:rPr>
              <a:t>Geopark</a:t>
            </a:r>
            <a:r>
              <a:rPr lang="en-US" sz="2200" dirty="0" smtClean="0">
                <a:solidFill>
                  <a:schemeClr val="bg1"/>
                </a:solidFill>
              </a:rPr>
              <a:t> offers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 </a:t>
            </a:r>
          </a:p>
          <a:p>
            <a:pPr lvl="1"/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conclusions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3706" y="1584806"/>
            <a:ext cx="896029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Conditions in the </a:t>
            </a:r>
            <a:r>
              <a:rPr lang="en-GB" sz="2400" dirty="0" err="1" smtClean="0">
                <a:solidFill>
                  <a:schemeClr val="bg1"/>
                </a:solidFill>
              </a:rPr>
              <a:t>geopark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>
                <a:solidFill>
                  <a:schemeClr val="bg1"/>
                </a:solidFill>
              </a:rPr>
              <a:t>are not ideal for the creation of </a:t>
            </a:r>
            <a:r>
              <a:rPr lang="en-GB" sz="2400" dirty="0" smtClean="0">
                <a:solidFill>
                  <a:schemeClr val="bg1"/>
                </a:solidFill>
              </a:rPr>
              <a:t>favourable behaviour </a:t>
            </a:r>
            <a:r>
              <a:rPr lang="en-GB" sz="2400" dirty="0">
                <a:solidFill>
                  <a:schemeClr val="bg1"/>
                </a:solidFill>
              </a:rPr>
              <a:t>for achieving SDS i.e. poor living conditions, institutional corruption, bad economy, lack of an interdisciplinary team, poor support from the </a:t>
            </a:r>
            <a:r>
              <a:rPr lang="en-GB" sz="2400" dirty="0" smtClean="0">
                <a:solidFill>
                  <a:schemeClr val="bg1"/>
                </a:solidFill>
              </a:rPr>
              <a:t>government </a:t>
            </a:r>
            <a:r>
              <a:rPr lang="en-GB" sz="2400" dirty="0">
                <a:solidFill>
                  <a:schemeClr val="bg1"/>
                </a:solidFill>
              </a:rPr>
              <a:t>→ tunnel vision?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Recommendations</a:t>
            </a:r>
            <a:r>
              <a:rPr lang="en-GB" sz="2400" dirty="0" smtClean="0">
                <a:solidFill>
                  <a:schemeClr val="bg1"/>
                </a:solidFill>
              </a:rPr>
              <a:t>: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1.define </a:t>
            </a:r>
            <a:r>
              <a:rPr lang="en-GB" sz="1400" dirty="0">
                <a:solidFill>
                  <a:schemeClr val="bg1"/>
                </a:solidFill>
              </a:rPr>
              <a:t>target group and consequently target </a:t>
            </a:r>
            <a:r>
              <a:rPr lang="en-GB" sz="1400" dirty="0" smtClean="0">
                <a:solidFill>
                  <a:schemeClr val="bg1"/>
                </a:solidFill>
              </a:rPr>
              <a:t>behaviour</a:t>
            </a:r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2.observe </a:t>
            </a:r>
            <a:r>
              <a:rPr lang="en-GB" sz="1400" dirty="0">
                <a:solidFill>
                  <a:schemeClr val="bg1"/>
                </a:solidFill>
              </a:rPr>
              <a:t>and describe current </a:t>
            </a:r>
            <a:r>
              <a:rPr lang="en-GB" sz="1400" dirty="0" smtClean="0">
                <a:solidFill>
                  <a:schemeClr val="bg1"/>
                </a:solidFill>
              </a:rPr>
              <a:t>behaviour</a:t>
            </a:r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3.make </a:t>
            </a:r>
            <a:r>
              <a:rPr lang="en-GB" sz="1400" dirty="0">
                <a:solidFill>
                  <a:schemeClr val="bg1"/>
                </a:solidFill>
              </a:rPr>
              <a:t>the correct political decision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4.Intervene in social and environmental behaviours</a:t>
            </a:r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5.re-checking </a:t>
            </a:r>
            <a:r>
              <a:rPr lang="en-GB" sz="1400" dirty="0">
                <a:solidFill>
                  <a:schemeClr val="bg1"/>
                </a:solidFill>
              </a:rPr>
              <a:t>of intervention → is the desired </a:t>
            </a:r>
            <a:r>
              <a:rPr lang="en-GB" sz="1400" dirty="0" smtClean="0">
                <a:solidFill>
                  <a:schemeClr val="bg1"/>
                </a:solidFill>
              </a:rPr>
              <a:t>behaviour </a:t>
            </a:r>
            <a:r>
              <a:rPr lang="en-GB" sz="1400" dirty="0">
                <a:solidFill>
                  <a:schemeClr val="bg1"/>
                </a:solidFill>
              </a:rPr>
              <a:t>achieved</a:t>
            </a:r>
            <a:r>
              <a:rPr lang="en-GB" sz="1400" dirty="0" smtClean="0">
                <a:solidFill>
                  <a:schemeClr val="bg1"/>
                </a:solidFill>
              </a:rPr>
              <a:t>?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6.try to </a:t>
            </a:r>
            <a:r>
              <a:rPr lang="pt-PT" sz="1400" dirty="0" err="1" smtClean="0">
                <a:solidFill>
                  <a:schemeClr val="bg1"/>
                </a:solidFill>
              </a:rPr>
              <a:t>avoid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 smtClean="0">
                <a:solidFill>
                  <a:schemeClr val="bg1"/>
                </a:solidFill>
              </a:rPr>
              <a:t>mass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 smtClean="0">
                <a:solidFill>
                  <a:schemeClr val="bg1"/>
                </a:solidFill>
              </a:rPr>
              <a:t>tourism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7.try to </a:t>
            </a:r>
            <a:r>
              <a:rPr lang="pt-PT" sz="1400" dirty="0" err="1" smtClean="0">
                <a:solidFill>
                  <a:schemeClr val="bg1"/>
                </a:solidFill>
              </a:rPr>
              <a:t>create</a:t>
            </a:r>
            <a:r>
              <a:rPr lang="pt-PT" sz="1400" dirty="0" smtClean="0">
                <a:solidFill>
                  <a:schemeClr val="bg1"/>
                </a:solidFill>
              </a:rPr>
              <a:t> workshop to </a:t>
            </a:r>
            <a:r>
              <a:rPr lang="pt-PT" sz="1400" dirty="0" err="1" smtClean="0">
                <a:solidFill>
                  <a:schemeClr val="bg1"/>
                </a:solidFill>
              </a:rPr>
              <a:t>the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 smtClean="0">
                <a:solidFill>
                  <a:schemeClr val="bg1"/>
                </a:solidFill>
              </a:rPr>
              <a:t>comunity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 smtClean="0">
                <a:solidFill>
                  <a:schemeClr val="bg1"/>
                </a:solidFill>
              </a:rPr>
              <a:t>from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 smtClean="0">
                <a:solidFill>
                  <a:schemeClr val="bg1"/>
                </a:solidFill>
              </a:rPr>
              <a:t>the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 smtClean="0">
                <a:solidFill>
                  <a:schemeClr val="bg1"/>
                </a:solidFill>
              </a:rPr>
              <a:t>comunity</a:t>
            </a:r>
            <a:endParaRPr lang="pt-PT" sz="1400" dirty="0" smtClean="0">
              <a:solidFill>
                <a:schemeClr val="bg1"/>
              </a:solidFill>
            </a:endParaRPr>
          </a:p>
          <a:p>
            <a:r>
              <a:rPr lang="pt-PT" sz="1400" dirty="0" smtClean="0">
                <a:solidFill>
                  <a:schemeClr val="bg1"/>
                </a:solidFill>
              </a:rPr>
              <a:t>8.being </a:t>
            </a:r>
            <a:r>
              <a:rPr lang="pt-PT" sz="1400" dirty="0" err="1" smtClean="0">
                <a:solidFill>
                  <a:schemeClr val="bg1"/>
                </a:solidFill>
              </a:rPr>
              <a:t>present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>
                <a:solidFill>
                  <a:schemeClr val="bg1"/>
                </a:solidFill>
              </a:rPr>
              <a:t>o</a:t>
            </a:r>
            <a:r>
              <a:rPr lang="pt-PT" sz="1400" dirty="0" err="1" smtClean="0">
                <a:solidFill>
                  <a:schemeClr val="bg1"/>
                </a:solidFill>
              </a:rPr>
              <a:t>n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 smtClean="0">
                <a:solidFill>
                  <a:schemeClr val="bg1"/>
                </a:solidFill>
              </a:rPr>
              <a:t>the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 smtClean="0">
                <a:solidFill>
                  <a:schemeClr val="bg1"/>
                </a:solidFill>
              </a:rPr>
              <a:t>main</a:t>
            </a:r>
            <a:r>
              <a:rPr lang="pt-PT" sz="1400" dirty="0" smtClean="0">
                <a:solidFill>
                  <a:schemeClr val="bg1"/>
                </a:solidFill>
              </a:rPr>
              <a:t> </a:t>
            </a:r>
            <a:r>
              <a:rPr lang="pt-PT" sz="1400" dirty="0" err="1" smtClean="0">
                <a:solidFill>
                  <a:schemeClr val="bg1"/>
                </a:solidFill>
              </a:rPr>
              <a:t>touristic</a:t>
            </a:r>
            <a:r>
              <a:rPr lang="pt-PT" sz="1400" dirty="0" smtClean="0">
                <a:solidFill>
                  <a:schemeClr val="bg1"/>
                </a:solidFill>
              </a:rPr>
              <a:t> sites </a:t>
            </a:r>
            <a:r>
              <a:rPr lang="pt-PT" sz="1400" dirty="0" err="1" smtClean="0">
                <a:solidFill>
                  <a:schemeClr val="bg1"/>
                </a:solidFill>
              </a:rPr>
              <a:t>of</a:t>
            </a:r>
            <a:r>
              <a:rPr lang="pt-PT" sz="1400" dirty="0" smtClean="0">
                <a:solidFill>
                  <a:schemeClr val="bg1"/>
                </a:solidFill>
              </a:rPr>
              <a:t> Romania </a:t>
            </a:r>
          </a:p>
          <a:p>
            <a:endParaRPr lang="en-GB" sz="1400" dirty="0" smtClean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4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76201" y="-143474"/>
            <a:ext cx="9144000" cy="1224136"/>
          </a:xfrm>
        </p:spPr>
        <p:txBody>
          <a:bodyPr>
            <a:normAutofit/>
          </a:bodyPr>
          <a:lstStyle/>
          <a:p>
            <a:pPr algn="ctr" fontAlgn="base"/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Imagem 3" descr="Claudio Jardi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832732"/>
            <a:ext cx="1440160" cy="1080120"/>
          </a:xfrm>
          <a:prstGeom prst="rect">
            <a:avLst/>
          </a:prstGeom>
        </p:spPr>
      </p:pic>
      <p:pic>
        <p:nvPicPr>
          <p:cNvPr id="5" name="Imagem 4" descr="Philippe Van Mull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54445" y="1549388"/>
            <a:ext cx="965627" cy="1296144"/>
          </a:xfrm>
          <a:prstGeom prst="rect">
            <a:avLst/>
          </a:prstGeom>
        </p:spPr>
      </p:pic>
      <p:pic>
        <p:nvPicPr>
          <p:cNvPr id="6" name="Imagem 5" descr="Jonas Van Mo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9913" y="1666110"/>
            <a:ext cx="864096" cy="1152128"/>
          </a:xfrm>
          <a:prstGeom prst="rect">
            <a:avLst/>
          </a:prstGeom>
        </p:spPr>
      </p:pic>
      <p:pic>
        <p:nvPicPr>
          <p:cNvPr id="7" name="Imagem 6" descr="Cristina Tom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87142" y="4276206"/>
            <a:ext cx="1190049" cy="1293532"/>
          </a:xfrm>
          <a:prstGeom prst="rect">
            <a:avLst/>
          </a:prstGeom>
        </p:spPr>
      </p:pic>
      <p:pic>
        <p:nvPicPr>
          <p:cNvPr id="8" name="Imagem 7" descr="Bianca Stanciulescu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26599" y="3014170"/>
            <a:ext cx="1186945" cy="1080120"/>
          </a:xfrm>
          <a:prstGeom prst="rect">
            <a:avLst/>
          </a:prstGeom>
        </p:spPr>
      </p:pic>
      <p:cxnSp>
        <p:nvCxnSpPr>
          <p:cNvPr id="10" name="Conexão reta unidirecional 9"/>
          <p:cNvCxnSpPr/>
          <p:nvPr/>
        </p:nvCxnSpPr>
        <p:spPr>
          <a:xfrm>
            <a:off x="4572000" y="4725144"/>
            <a:ext cx="792088" cy="136761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unidirecional 12"/>
          <p:cNvCxnSpPr/>
          <p:nvPr/>
        </p:nvCxnSpPr>
        <p:spPr>
          <a:xfrm flipV="1">
            <a:off x="4572259" y="4094290"/>
            <a:ext cx="503797" cy="49409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ta unidirecional 14"/>
          <p:cNvCxnSpPr/>
          <p:nvPr/>
        </p:nvCxnSpPr>
        <p:spPr>
          <a:xfrm>
            <a:off x="440292" y="5085186"/>
            <a:ext cx="531308" cy="14401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ta unidirecional 16"/>
          <p:cNvCxnSpPr/>
          <p:nvPr/>
        </p:nvCxnSpPr>
        <p:spPr>
          <a:xfrm flipV="1">
            <a:off x="3008237" y="2845532"/>
            <a:ext cx="1246208" cy="94350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ta unidirecional 18"/>
          <p:cNvCxnSpPr>
            <a:endCxn id="6" idx="2"/>
          </p:cNvCxnSpPr>
          <p:nvPr/>
        </p:nvCxnSpPr>
        <p:spPr>
          <a:xfrm flipH="1" flipV="1">
            <a:off x="571961" y="2818238"/>
            <a:ext cx="2374605" cy="95788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5220072" y="1549388"/>
            <a:ext cx="36409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Philippe Van </a:t>
            </a:r>
            <a:r>
              <a:rPr lang="en-GB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Mullem</a:t>
            </a:r>
            <a:endParaRPr lang="en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University: Open University Hasselt</a:t>
            </a: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country: </a:t>
            </a:r>
            <a:r>
              <a:rPr lang="en-GB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Sint-Truiden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Belgium</a:t>
            </a: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energy</a:t>
            </a:r>
          </a:p>
          <a:p>
            <a:endParaRPr lang="en-GB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004009" y="1666110"/>
            <a:ext cx="30852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Jonas Van </a:t>
            </a:r>
            <a:r>
              <a:rPr lang="en-GB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Moer</a:t>
            </a:r>
            <a:endParaRPr lang="en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University: </a:t>
            </a:r>
            <a:r>
              <a:rPr lang="en-GB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Universiteit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Antwerpen</a:t>
            </a:r>
            <a:endParaRPr lang="en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country: </a:t>
            </a:r>
            <a:r>
              <a:rPr lang="en-GB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Beveren-Waas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Belgium</a:t>
            </a: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</a:p>
          <a:p>
            <a:endParaRPr lang="en-GB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6551032" y="4218474"/>
            <a:ext cx="251676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Cristina Toma</a:t>
            </a: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University: The University of Bucharest </a:t>
            </a: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country: Bucharest, Romania</a:t>
            </a: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and social heritage</a:t>
            </a:r>
          </a:p>
          <a:p>
            <a:endParaRPr lang="en-GB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5813544" y="3014171"/>
            <a:ext cx="34196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Bianca </a:t>
            </a:r>
            <a:r>
              <a:rPr lang="en-GB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Stanciulescu</a:t>
            </a:r>
            <a:endParaRPr lang="en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University: University of Bucharest</a:t>
            </a: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country: Bucharest, Romania</a:t>
            </a:r>
          </a:p>
          <a:p>
            <a:pPr fontAlgn="base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and geological heritage</a:t>
            </a:r>
          </a:p>
          <a:p>
            <a:endParaRPr lang="en-GB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2411760" y="4832733"/>
            <a:ext cx="29753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Claudio Jardim</a:t>
            </a:r>
          </a:p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University: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Aberta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country: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Funchal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Madeira / Portugal</a:t>
            </a:r>
          </a:p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Tourism</a:t>
            </a: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648072"/>
          </a:xfrm>
        </p:spPr>
        <p:txBody>
          <a:bodyPr>
            <a:normAutofit/>
          </a:bodyPr>
          <a:lstStyle/>
          <a:p>
            <a:pPr algn="ctr" fontAlgn="base"/>
            <a:r>
              <a:rPr lang="en-US" sz="16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how we made use of the diversity of disciplinary and national backgrounds in </a:t>
            </a:r>
            <a:br>
              <a:rPr lang="en-US" sz="16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6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the research work.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-324544" y="1556792"/>
            <a:ext cx="9144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Getting advantage of the multidisciplinary diversity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The National diversity was of great value since we had two persons that are from the country of the research to be done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The difference in ages was also a plus in the group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The use of a common language was the most essential point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Having totally different points of view is very enriching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The many emails and </a:t>
            </a:r>
            <a:r>
              <a:rPr lang="en-US" sz="2600" dirty="0" err="1" smtClean="0">
                <a:solidFill>
                  <a:schemeClr val="bg1"/>
                </a:solidFill>
              </a:rPr>
              <a:t>skype</a:t>
            </a:r>
            <a:r>
              <a:rPr lang="en-US" sz="2600" dirty="0" smtClean="0">
                <a:solidFill>
                  <a:schemeClr val="bg1"/>
                </a:solidFill>
              </a:rPr>
              <a:t> meetings and the use of EVS platform was a common tool for us all, and a way of being all together working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 </a:t>
            </a:r>
          </a:p>
          <a:p>
            <a:pPr lvl="1"/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88" y="527051"/>
            <a:ext cx="9144000" cy="648072"/>
          </a:xfrm>
        </p:spPr>
        <p:txBody>
          <a:bodyPr>
            <a:noAutofit/>
          </a:bodyPr>
          <a:lstStyle/>
          <a:p>
            <a:pPr algn="ctr" fontAlgn="base"/>
            <a:r>
              <a:rPr lang="en-US" sz="7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Thank you all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5988" y="1829206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200" dirty="0">
                <a:solidFill>
                  <a:schemeClr val="bg1"/>
                </a:solidFill>
              </a:rPr>
              <a:t>We are grateful to our respective Universities, </a:t>
            </a:r>
            <a:r>
              <a:rPr lang="en-GB" sz="2200" dirty="0" smtClean="0">
                <a:solidFill>
                  <a:schemeClr val="bg1"/>
                </a:solidFill>
              </a:rPr>
              <a:t>which </a:t>
            </a:r>
            <a:r>
              <a:rPr lang="en-GB" sz="2200" dirty="0">
                <a:solidFill>
                  <a:schemeClr val="bg1"/>
                </a:solidFill>
              </a:rPr>
              <a:t>enabled us to put our theoretical knowledge to practise in this case study. </a:t>
            </a:r>
            <a:endParaRPr lang="en-GB" sz="2200" dirty="0" smtClean="0">
              <a:solidFill>
                <a:schemeClr val="bg1"/>
              </a:solidFill>
            </a:endParaRPr>
          </a:p>
          <a:p>
            <a:pPr lvl="1"/>
            <a:endParaRPr lang="en-GB" sz="2200" dirty="0">
              <a:solidFill>
                <a:schemeClr val="bg1"/>
              </a:solidFill>
            </a:endParaRPr>
          </a:p>
          <a:p>
            <a:pPr lvl="1"/>
            <a:r>
              <a:rPr lang="en-GB" sz="2200" dirty="0">
                <a:solidFill>
                  <a:schemeClr val="bg1"/>
                </a:solidFill>
              </a:rPr>
              <a:t>We also would like to thank our mentor, C. </a:t>
            </a:r>
            <a:r>
              <a:rPr lang="en-GB" sz="2200" dirty="0" err="1">
                <a:solidFill>
                  <a:schemeClr val="bg1"/>
                </a:solidFill>
              </a:rPr>
              <a:t>Ciobanu</a:t>
            </a:r>
            <a:r>
              <a:rPr lang="en-GB" sz="2200" dirty="0">
                <a:solidFill>
                  <a:schemeClr val="bg1"/>
                </a:solidFill>
              </a:rPr>
              <a:t>, prof. A. Andrasanu and prof. Joop de Kraker for their support and assistance </a:t>
            </a:r>
            <a:r>
              <a:rPr lang="en-GB" sz="2200" dirty="0" smtClean="0">
                <a:solidFill>
                  <a:schemeClr val="bg1"/>
                </a:solidFill>
              </a:rPr>
              <a:t>where </a:t>
            </a:r>
            <a:r>
              <a:rPr lang="en-GB" sz="2200" dirty="0">
                <a:solidFill>
                  <a:schemeClr val="bg1"/>
                </a:solidFill>
              </a:rPr>
              <a:t>needed</a:t>
            </a:r>
            <a:r>
              <a:rPr lang="en-GB" sz="2200" dirty="0" smtClean="0">
                <a:solidFill>
                  <a:schemeClr val="bg1"/>
                </a:solidFill>
              </a:rPr>
              <a:t>.</a:t>
            </a:r>
          </a:p>
          <a:p>
            <a:pPr lvl="1"/>
            <a:endParaRPr lang="pt-PT" sz="2200" dirty="0" smtClean="0">
              <a:solidFill>
                <a:schemeClr val="bg1"/>
              </a:solidFill>
            </a:endParaRPr>
          </a:p>
          <a:p>
            <a:pPr lvl="1"/>
            <a:endParaRPr lang="pt-PT" sz="2200" dirty="0">
              <a:solidFill>
                <a:schemeClr val="bg1"/>
              </a:solidFill>
            </a:endParaRPr>
          </a:p>
          <a:p>
            <a:pPr lvl="1"/>
            <a:endParaRPr lang="pt-PT" sz="2200" dirty="0" smtClean="0">
              <a:solidFill>
                <a:schemeClr val="bg1"/>
              </a:solidFill>
            </a:endParaRPr>
          </a:p>
          <a:p>
            <a:pPr lvl="1"/>
            <a:endParaRPr lang="en-GB" sz="2200" dirty="0">
              <a:solidFill>
                <a:schemeClr val="bg1"/>
              </a:solidFill>
            </a:endParaRPr>
          </a:p>
          <a:p>
            <a:pPr lvl="1" algn="ctr"/>
            <a:r>
              <a:rPr lang="en-GB" sz="2400" b="1" dirty="0">
                <a:solidFill>
                  <a:schemeClr val="bg1"/>
                </a:solidFill>
              </a:rPr>
              <a:t>We sincerely hope that our work will contribute to achieve sustainable development in the </a:t>
            </a:r>
            <a:r>
              <a:rPr lang="en-GB" sz="2400" b="1" dirty="0" err="1">
                <a:solidFill>
                  <a:schemeClr val="bg1"/>
                </a:solidFill>
              </a:rPr>
              <a:t>Hateg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Geopark</a:t>
            </a:r>
            <a:r>
              <a:rPr lang="en-GB" sz="2400" b="1" dirty="0">
                <a:solidFill>
                  <a:schemeClr val="bg1"/>
                </a:solidFill>
              </a:rPr>
              <a:t> in Romania.</a:t>
            </a:r>
          </a:p>
        </p:txBody>
      </p:sp>
    </p:spTree>
    <p:extLst>
      <p:ext uri="{BB962C8B-B14F-4D97-AF65-F5344CB8AC3E}">
        <p14:creationId xmlns:p14="http://schemas.microsoft.com/office/powerpoint/2010/main" val="33096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topic of the case study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1844824"/>
            <a:ext cx="8421216" cy="240486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Sustainable </a:t>
            </a:r>
            <a:r>
              <a:rPr kumimoji="0" lang="en-US" sz="44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Geoconservation</a:t>
            </a:r>
            <a:r>
              <a:rPr kumimoji="0" lang="en-US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kumimoji="0" lang="en-US" sz="44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HaTeg</a:t>
            </a:r>
            <a:r>
              <a:rPr kumimoji="0" lang="en-US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Country Dinosaurs' </a:t>
            </a:r>
            <a:r>
              <a:rPr kumimoji="0" lang="en-US" sz="44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Geopark</a:t>
            </a: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central research question</a:t>
            </a: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67544" y="2204864"/>
            <a:ext cx="7920880" cy="194421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lvl="0" algn="ctr" fontAlgn="base">
              <a:spcBef>
                <a:spcPct val="0"/>
              </a:spcBef>
            </a:pP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How can we enforce the local and cultural identity from the inhabitants of the </a:t>
            </a:r>
            <a:r>
              <a:rPr lang="en-US" sz="4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Hateg</a:t>
            </a: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Geopark</a:t>
            </a: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research approach</a:t>
            </a: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1655947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Using the Internet to research for bibliography on </a:t>
            </a:r>
            <a:r>
              <a:rPr lang="en-US" sz="2200" dirty="0" err="1" smtClean="0">
                <a:solidFill>
                  <a:schemeClr val="bg1"/>
                </a:solidFill>
              </a:rPr>
              <a:t>Hateg</a:t>
            </a:r>
            <a:r>
              <a:rPr lang="en-US" sz="2200" dirty="0" smtClean="0">
                <a:solidFill>
                  <a:schemeClr val="bg1"/>
                </a:solidFill>
              </a:rPr>
              <a:t> community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Using the advantage of having the director of the </a:t>
            </a:r>
            <a:r>
              <a:rPr lang="en-US" sz="2200" dirty="0" err="1" smtClean="0">
                <a:solidFill>
                  <a:schemeClr val="bg1"/>
                </a:solidFill>
              </a:rPr>
              <a:t>Geopark</a:t>
            </a:r>
            <a:r>
              <a:rPr lang="en-US" sz="2200" dirty="0" smtClean="0">
                <a:solidFill>
                  <a:schemeClr val="bg1"/>
                </a:solidFill>
              </a:rPr>
              <a:t> as the expert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Using the points of view of the group about European </a:t>
            </a:r>
            <a:r>
              <a:rPr lang="en-US" sz="2200" dirty="0" err="1" smtClean="0">
                <a:solidFill>
                  <a:schemeClr val="bg1"/>
                </a:solidFill>
              </a:rPr>
              <a:t>Geoparks</a:t>
            </a: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Combined efforts for all the areas that we had experts in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</a:rPr>
              <a:t>Tourism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</a:rPr>
              <a:t>Economics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</a:rPr>
              <a:t>Geology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</a:rPr>
              <a:t>Social behavior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</a:rPr>
              <a:t>Cultural heritage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</a:rPr>
              <a:t>Environment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</a:rPr>
              <a:t>Romania</a:t>
            </a:r>
          </a:p>
          <a:p>
            <a:pPr lvl="1"/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80528" y="3082238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Economy of </a:t>
            </a:r>
            <a:r>
              <a:rPr lang="en-US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hateg</a:t>
            </a: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1480065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Workforce </a:t>
            </a:r>
            <a:r>
              <a:rPr lang="en-GB" sz="2200" dirty="0" smtClean="0">
                <a:solidFill>
                  <a:schemeClr val="bg1"/>
                </a:solidFill>
              </a:rPr>
              <a:t>      Better </a:t>
            </a:r>
            <a:r>
              <a:rPr lang="en-GB" sz="2200" dirty="0">
                <a:solidFill>
                  <a:schemeClr val="bg1"/>
                </a:solidFill>
              </a:rPr>
              <a:t>than other European countries, Low </a:t>
            </a:r>
            <a:r>
              <a:rPr lang="en-GB" sz="2200" dirty="0" smtClean="0">
                <a:solidFill>
                  <a:schemeClr val="bg1"/>
                </a:solidFill>
              </a:rPr>
              <a:t>unemployment</a:t>
            </a:r>
            <a:endParaRPr lang="en-GB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Poverty line </a:t>
            </a:r>
            <a:r>
              <a:rPr lang="en-GB" sz="2200" dirty="0" smtClean="0">
                <a:solidFill>
                  <a:schemeClr val="bg1"/>
                </a:solidFill>
              </a:rPr>
              <a:t>      Positive </a:t>
            </a:r>
            <a:r>
              <a:rPr lang="en-GB" sz="2200" dirty="0">
                <a:solidFill>
                  <a:schemeClr val="bg1"/>
                </a:solidFill>
              </a:rPr>
              <a:t>evolution, 4 million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Purchasing power </a:t>
            </a:r>
            <a:r>
              <a:rPr lang="en-GB" sz="2200" dirty="0" smtClean="0">
                <a:solidFill>
                  <a:schemeClr val="bg1"/>
                </a:solidFill>
              </a:rPr>
              <a:t>      Positive </a:t>
            </a:r>
            <a:r>
              <a:rPr lang="en-GB" sz="2200" dirty="0">
                <a:solidFill>
                  <a:schemeClr val="bg1"/>
                </a:solidFill>
              </a:rPr>
              <a:t>evolution, In other countries, the evolution is better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Export </a:t>
            </a:r>
            <a:r>
              <a:rPr lang="en-GB" sz="2200" dirty="0" smtClean="0">
                <a:solidFill>
                  <a:schemeClr val="bg1"/>
                </a:solidFill>
              </a:rPr>
              <a:t>       Electricity </a:t>
            </a:r>
            <a:r>
              <a:rPr lang="en-GB" sz="2200" dirty="0">
                <a:solidFill>
                  <a:schemeClr val="bg1"/>
                </a:solidFill>
              </a:rPr>
              <a:t>and petroleum, Positive effect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1691441" y="1600433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eta para a direita 9"/>
          <p:cNvSpPr/>
          <p:nvPr/>
        </p:nvSpPr>
        <p:spPr>
          <a:xfrm>
            <a:off x="1871461" y="1951539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eta para a direita 10"/>
          <p:cNvSpPr/>
          <p:nvPr/>
        </p:nvSpPr>
        <p:spPr>
          <a:xfrm>
            <a:off x="2555776" y="2267179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eta para a direita 11"/>
          <p:cNvSpPr/>
          <p:nvPr/>
        </p:nvSpPr>
        <p:spPr>
          <a:xfrm>
            <a:off x="1282775" y="294715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52400" y="341040"/>
            <a:ext cx="9144000" cy="86409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en-US" b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Economy of Romania</a:t>
            </a:r>
            <a:endParaRPr lang="en-U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0" y="397783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Industry </a:t>
            </a:r>
            <a:r>
              <a:rPr lang="en-GB" sz="2200" dirty="0" smtClean="0">
                <a:solidFill>
                  <a:schemeClr val="bg1"/>
                </a:solidFill>
              </a:rPr>
              <a:t>      </a:t>
            </a:r>
            <a:r>
              <a:rPr lang="en-GB" sz="2200" dirty="0">
                <a:solidFill>
                  <a:schemeClr val="bg1"/>
                </a:solidFill>
              </a:rPr>
              <a:t>Textile, forestry and food industry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Purchasing power </a:t>
            </a:r>
            <a:r>
              <a:rPr lang="en-GB" sz="2200" dirty="0" smtClean="0">
                <a:solidFill>
                  <a:schemeClr val="bg1"/>
                </a:solidFill>
              </a:rPr>
              <a:t>       </a:t>
            </a:r>
            <a:r>
              <a:rPr lang="en-GB" sz="2200" dirty="0">
                <a:solidFill>
                  <a:schemeClr val="bg1"/>
                </a:solidFill>
              </a:rPr>
              <a:t>Higher than the average, Good welfare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bg1"/>
                </a:solidFill>
              </a:rPr>
              <a:t>Unemployment        </a:t>
            </a:r>
            <a:r>
              <a:rPr lang="en-GB" sz="2200" dirty="0">
                <a:solidFill>
                  <a:schemeClr val="bg1"/>
                </a:solidFill>
              </a:rPr>
              <a:t>Higher in comparison with other provinces, 1250 people </a:t>
            </a:r>
            <a:r>
              <a:rPr lang="en-GB" sz="2200" dirty="0" smtClean="0">
                <a:solidFill>
                  <a:schemeClr val="bg1"/>
                </a:solidFill>
              </a:rPr>
              <a:t>have </a:t>
            </a:r>
            <a:r>
              <a:rPr lang="en-GB" sz="2200" dirty="0">
                <a:solidFill>
                  <a:schemeClr val="bg1"/>
                </a:solidFill>
              </a:rPr>
              <a:t>no job in </a:t>
            </a:r>
            <a:r>
              <a:rPr lang="en-GB" sz="2200" dirty="0" err="1">
                <a:solidFill>
                  <a:schemeClr val="bg1"/>
                </a:solidFill>
              </a:rPr>
              <a:t>Hunedoara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1462795" y="4108313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eta para a direita 16"/>
          <p:cNvSpPr/>
          <p:nvPr/>
        </p:nvSpPr>
        <p:spPr>
          <a:xfrm>
            <a:off x="2555776" y="4470548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eta para a direita 17"/>
          <p:cNvSpPr/>
          <p:nvPr/>
        </p:nvSpPr>
        <p:spPr>
          <a:xfrm>
            <a:off x="2195736" y="4734213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9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0920" y="151429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Airport </a:t>
            </a:r>
            <a:r>
              <a:rPr lang="en-GB" sz="2200" dirty="0" smtClean="0">
                <a:solidFill>
                  <a:schemeClr val="bg1"/>
                </a:solidFill>
              </a:rPr>
              <a:t>      </a:t>
            </a:r>
            <a:r>
              <a:rPr lang="en-GB" sz="2200" dirty="0">
                <a:solidFill>
                  <a:schemeClr val="bg1"/>
                </a:solidFill>
              </a:rPr>
              <a:t>53 airports, good infrastructure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Highways </a:t>
            </a:r>
            <a:r>
              <a:rPr lang="en-GB" sz="2200" dirty="0" smtClean="0">
                <a:solidFill>
                  <a:schemeClr val="bg1"/>
                </a:solidFill>
              </a:rPr>
              <a:t>       </a:t>
            </a:r>
            <a:r>
              <a:rPr lang="en-GB" sz="2200" dirty="0">
                <a:solidFill>
                  <a:schemeClr val="bg1"/>
                </a:solidFill>
              </a:rPr>
              <a:t>Good connection between cities, Half hour away from </a:t>
            </a:r>
            <a:r>
              <a:rPr lang="en-GB" sz="2200" dirty="0" err="1">
                <a:solidFill>
                  <a:schemeClr val="bg1"/>
                </a:solidFill>
              </a:rPr>
              <a:t>Hateg</a:t>
            </a:r>
            <a:endParaRPr lang="en-GB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Railways </a:t>
            </a:r>
            <a:r>
              <a:rPr lang="en-GB" sz="2200" dirty="0" smtClean="0">
                <a:solidFill>
                  <a:schemeClr val="bg1"/>
                </a:solidFill>
              </a:rPr>
              <a:t>       </a:t>
            </a:r>
            <a:r>
              <a:rPr lang="en-GB" sz="2200" dirty="0">
                <a:solidFill>
                  <a:schemeClr val="bg1"/>
                </a:solidFill>
              </a:rPr>
              <a:t>some good, some bad connection and infrastructure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1356232" y="1600198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eta para a direita 9"/>
          <p:cNvSpPr/>
          <p:nvPr/>
        </p:nvSpPr>
        <p:spPr>
          <a:xfrm>
            <a:off x="1622455" y="193930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eta para a direita 10"/>
          <p:cNvSpPr/>
          <p:nvPr/>
        </p:nvSpPr>
        <p:spPr>
          <a:xfrm>
            <a:off x="1536252" y="2309407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52400" y="341040"/>
            <a:ext cx="9144000" cy="86409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en-US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Transport in Romania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0920" y="396573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Economy </a:t>
            </a:r>
            <a:r>
              <a:rPr lang="en-GB" sz="2800" dirty="0">
                <a:solidFill>
                  <a:schemeClr val="bg1"/>
                </a:solidFill>
              </a:rPr>
              <a:t>is in a positive evolution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 smtClean="0">
                <a:solidFill>
                  <a:schemeClr val="bg1"/>
                </a:solidFill>
              </a:rPr>
              <a:t>Hateg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>
                <a:solidFill>
                  <a:schemeClr val="bg1"/>
                </a:solidFill>
              </a:rPr>
              <a:t>is located in the rich region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Good </a:t>
            </a:r>
            <a:r>
              <a:rPr lang="en-GB" sz="2800" dirty="0">
                <a:solidFill>
                  <a:schemeClr val="bg1"/>
                </a:solidFill>
              </a:rPr>
              <a:t>mobility to the </a:t>
            </a:r>
            <a:r>
              <a:rPr lang="en-GB" sz="2800" dirty="0" err="1">
                <a:solidFill>
                  <a:schemeClr val="bg1"/>
                </a:solidFill>
              </a:rPr>
              <a:t>geopark</a:t>
            </a:r>
            <a:endParaRPr lang="en-GB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Big </a:t>
            </a:r>
            <a:r>
              <a:rPr lang="en-GB" sz="2800" dirty="0">
                <a:solidFill>
                  <a:schemeClr val="bg1"/>
                </a:solidFill>
              </a:rPr>
              <a:t>difference between rich and poor regions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0" y="2896570"/>
            <a:ext cx="9144000" cy="86409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en-US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Conclusion</a:t>
            </a:r>
            <a:endParaRPr lang="en-US" sz="36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6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6254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sz="3200" b="1" dirty="0">
                <a:solidFill>
                  <a:schemeClr val="bg1"/>
                </a:solidFill>
              </a:rPr>
              <a:t>Cultural identity of </a:t>
            </a:r>
            <a:r>
              <a:rPr lang="en-US" sz="3200" b="1" dirty="0" err="1">
                <a:solidFill>
                  <a:schemeClr val="bg1"/>
                </a:solidFill>
              </a:rPr>
              <a:t>Hateg</a:t>
            </a:r>
            <a:r>
              <a:rPr lang="en-US" sz="3200" b="1" dirty="0">
                <a:solidFill>
                  <a:schemeClr val="bg1"/>
                </a:solidFill>
              </a:rPr>
              <a:t> Country’s people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528" y="2276872"/>
            <a:ext cx="7920880" cy="194421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571500" lvl="0" indent="-571500" algn="ctr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7935" y="1508224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u="sng" dirty="0">
                <a:solidFill>
                  <a:schemeClr val="bg1"/>
                </a:solidFill>
              </a:rPr>
              <a:t>Intangible heritage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- traditional food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- main themes (popular stories)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- legends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- traditional dances and music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- arts and crafts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- traditional holydays</a:t>
            </a:r>
          </a:p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b="1" i="1" u="sng" dirty="0">
                <a:solidFill>
                  <a:schemeClr val="bg1"/>
                </a:solidFill>
              </a:rPr>
              <a:t>Tangible heritage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- traditional folkloric costumes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- traditional architecture: Monuments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   a. Traditional architecture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   b. Churches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   c. Castles and Fortresses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6254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sz="3200" b="1" dirty="0">
                <a:solidFill>
                  <a:schemeClr val="bg1"/>
                </a:solidFill>
              </a:rPr>
              <a:t>Behavior &amp; attitudes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528" y="2276872"/>
            <a:ext cx="7920880" cy="194421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571500" lvl="0" indent="-571500" algn="ctr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53752" y="1570294"/>
            <a:ext cx="90364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How important is the </a:t>
            </a:r>
            <a:r>
              <a:rPr lang="en-GB" sz="2400" dirty="0" smtClean="0">
                <a:solidFill>
                  <a:schemeClr val="bg1"/>
                </a:solidFill>
              </a:rPr>
              <a:t>behaviour </a:t>
            </a:r>
            <a:r>
              <a:rPr lang="en-GB" sz="2400" dirty="0">
                <a:solidFill>
                  <a:schemeClr val="bg1"/>
                </a:solidFill>
              </a:rPr>
              <a:t>of the citizens </a:t>
            </a:r>
            <a:r>
              <a:rPr lang="en-GB" sz="2400" dirty="0" smtClean="0">
                <a:solidFill>
                  <a:schemeClr val="bg1"/>
                </a:solidFill>
              </a:rPr>
              <a:t>of </a:t>
            </a:r>
            <a:r>
              <a:rPr lang="en-GB" sz="2400" dirty="0" err="1" smtClean="0">
                <a:solidFill>
                  <a:schemeClr val="bg1"/>
                </a:solidFill>
              </a:rPr>
              <a:t>Hateg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Geopark</a:t>
            </a:r>
            <a:r>
              <a:rPr lang="en-GB" sz="2400" dirty="0" smtClean="0">
                <a:solidFill>
                  <a:schemeClr val="bg1"/>
                </a:solidFill>
              </a:rPr>
              <a:t> in </a:t>
            </a:r>
            <a:r>
              <a:rPr lang="en-GB" sz="2400" dirty="0">
                <a:solidFill>
                  <a:schemeClr val="bg1"/>
                </a:solidFill>
              </a:rPr>
              <a:t>order to create SDS?</a:t>
            </a:r>
          </a:p>
          <a:p>
            <a:r>
              <a:rPr lang="en-GB" sz="1400" dirty="0">
                <a:solidFill>
                  <a:schemeClr val="bg1"/>
                </a:solidFill>
              </a:rPr>
              <a:t>People have different perceptions about environmental problems → many problems are manmade.</a:t>
            </a:r>
          </a:p>
          <a:p>
            <a:r>
              <a:rPr lang="en-GB" sz="1400" dirty="0">
                <a:solidFill>
                  <a:schemeClr val="bg1"/>
                </a:solidFill>
              </a:rPr>
              <a:t>The environment of the park is affected by the functioning of the park’s inhabitants → </a:t>
            </a:r>
            <a:r>
              <a:rPr lang="en-GB" sz="1400" dirty="0" smtClean="0">
                <a:solidFill>
                  <a:schemeClr val="bg1"/>
                </a:solidFill>
              </a:rPr>
              <a:t>behaviour </a:t>
            </a:r>
            <a:r>
              <a:rPr lang="en-GB" sz="1400" dirty="0">
                <a:solidFill>
                  <a:schemeClr val="bg1"/>
                </a:solidFill>
              </a:rPr>
              <a:t>and attitudes are of critical importance.</a:t>
            </a:r>
          </a:p>
          <a:p>
            <a:r>
              <a:rPr lang="en-GB" sz="2400" dirty="0">
                <a:solidFill>
                  <a:schemeClr val="bg1"/>
                </a:solidFill>
              </a:rPr>
              <a:t>Points to take into consideration when studying </a:t>
            </a:r>
            <a:r>
              <a:rPr lang="en-GB" sz="2400" dirty="0" smtClean="0">
                <a:solidFill>
                  <a:schemeClr val="bg1"/>
                </a:solidFill>
              </a:rPr>
              <a:t>behaviour </a:t>
            </a:r>
            <a:r>
              <a:rPr lang="en-GB" sz="2400" dirty="0">
                <a:solidFill>
                  <a:schemeClr val="bg1"/>
                </a:solidFill>
              </a:rPr>
              <a:t>and attitudes:</a:t>
            </a:r>
          </a:p>
          <a:p>
            <a:pPr algn="just"/>
            <a:r>
              <a:rPr lang="en-GB" sz="1400" dirty="0" smtClean="0">
                <a:solidFill>
                  <a:schemeClr val="bg1"/>
                </a:solidFill>
              </a:rPr>
              <a:t>•Develop </a:t>
            </a:r>
            <a:r>
              <a:rPr lang="en-GB" sz="1400" dirty="0">
                <a:solidFill>
                  <a:schemeClr val="bg1"/>
                </a:solidFill>
              </a:rPr>
              <a:t>research methods </a:t>
            </a:r>
            <a:r>
              <a:rPr lang="en-GB" sz="1400" dirty="0" smtClean="0">
                <a:solidFill>
                  <a:schemeClr val="bg1"/>
                </a:solidFill>
              </a:rPr>
              <a:t>(behavioural </a:t>
            </a:r>
            <a:r>
              <a:rPr lang="en-GB" sz="1400" dirty="0">
                <a:solidFill>
                  <a:schemeClr val="bg1"/>
                </a:solidFill>
              </a:rPr>
              <a:t>studies in the park)</a:t>
            </a:r>
          </a:p>
          <a:p>
            <a:pPr algn="just"/>
            <a:r>
              <a:rPr lang="en-GB" sz="1400" dirty="0" smtClean="0">
                <a:solidFill>
                  <a:schemeClr val="bg1"/>
                </a:solidFill>
              </a:rPr>
              <a:t>•How </a:t>
            </a:r>
            <a:r>
              <a:rPr lang="en-GB" sz="1400" dirty="0">
                <a:solidFill>
                  <a:schemeClr val="bg1"/>
                </a:solidFill>
              </a:rPr>
              <a:t>do people in the park deal with environmental stress when their life changes dramatically (new industries, touristic industry)</a:t>
            </a:r>
          </a:p>
          <a:p>
            <a:pPr algn="just"/>
            <a:r>
              <a:rPr lang="en-GB" sz="1400" dirty="0" smtClean="0">
                <a:solidFill>
                  <a:schemeClr val="bg1"/>
                </a:solidFill>
              </a:rPr>
              <a:t>•What behaviour </a:t>
            </a:r>
            <a:r>
              <a:rPr lang="en-GB" sz="1400" dirty="0">
                <a:solidFill>
                  <a:schemeClr val="bg1"/>
                </a:solidFill>
              </a:rPr>
              <a:t>can be expected from the population in the park &amp; what </a:t>
            </a:r>
            <a:r>
              <a:rPr lang="en-GB" sz="1400" dirty="0" smtClean="0">
                <a:solidFill>
                  <a:schemeClr val="bg1"/>
                </a:solidFill>
              </a:rPr>
              <a:t>behavioural </a:t>
            </a:r>
            <a:r>
              <a:rPr lang="en-GB" sz="1400" dirty="0">
                <a:solidFill>
                  <a:schemeClr val="bg1"/>
                </a:solidFill>
              </a:rPr>
              <a:t>patterns are possible </a:t>
            </a:r>
          </a:p>
          <a:p>
            <a:pPr algn="just"/>
            <a:r>
              <a:rPr lang="en-GB" sz="1400" dirty="0" smtClean="0">
                <a:solidFill>
                  <a:schemeClr val="bg1"/>
                </a:solidFill>
              </a:rPr>
              <a:t>•Why </a:t>
            </a:r>
            <a:r>
              <a:rPr lang="en-GB" sz="1400" dirty="0">
                <a:solidFill>
                  <a:schemeClr val="bg1"/>
                </a:solidFill>
              </a:rPr>
              <a:t>is it important to measure the </a:t>
            </a:r>
            <a:r>
              <a:rPr lang="en-GB" sz="1400" dirty="0" smtClean="0">
                <a:solidFill>
                  <a:schemeClr val="bg1"/>
                </a:solidFill>
              </a:rPr>
              <a:t>behaviour </a:t>
            </a:r>
            <a:r>
              <a:rPr lang="en-GB" sz="1400" dirty="0">
                <a:solidFill>
                  <a:schemeClr val="bg1"/>
                </a:solidFill>
              </a:rPr>
              <a:t>from the people involved in the park?</a:t>
            </a:r>
          </a:p>
          <a:p>
            <a:pPr algn="just"/>
            <a:r>
              <a:rPr lang="en-GB" sz="1400" dirty="0" smtClean="0">
                <a:solidFill>
                  <a:schemeClr val="bg1"/>
                </a:solidFill>
              </a:rPr>
              <a:t>•What </a:t>
            </a:r>
            <a:r>
              <a:rPr lang="en-GB" sz="1400" dirty="0">
                <a:solidFill>
                  <a:schemeClr val="bg1"/>
                </a:solidFill>
              </a:rPr>
              <a:t>is the importance of the common dilemma to achieve a sustainable development strategy in the Park?</a:t>
            </a:r>
          </a:p>
          <a:p>
            <a:pPr algn="just"/>
            <a:r>
              <a:rPr lang="en-GB" sz="1400" dirty="0" smtClean="0">
                <a:solidFill>
                  <a:schemeClr val="bg1"/>
                </a:solidFill>
              </a:rPr>
              <a:t>•Psychological </a:t>
            </a:r>
            <a:r>
              <a:rPr lang="en-GB" sz="1400" dirty="0">
                <a:solidFill>
                  <a:schemeClr val="bg1"/>
                </a:solidFill>
              </a:rPr>
              <a:t>explanation of </a:t>
            </a:r>
            <a:r>
              <a:rPr lang="en-GB" sz="1400" dirty="0" smtClean="0">
                <a:solidFill>
                  <a:schemeClr val="bg1"/>
                </a:solidFill>
              </a:rPr>
              <a:t>behaviour </a:t>
            </a:r>
            <a:r>
              <a:rPr lang="en-GB" sz="1400" dirty="0">
                <a:solidFill>
                  <a:schemeClr val="bg1"/>
                </a:solidFill>
              </a:rPr>
              <a:t>from the people in the park → important is the quality of life (example poverty leads to higher crime)</a:t>
            </a:r>
          </a:p>
          <a:p>
            <a:pPr algn="just"/>
            <a:r>
              <a:rPr lang="en-GB" sz="1400" dirty="0" smtClean="0">
                <a:solidFill>
                  <a:schemeClr val="bg1"/>
                </a:solidFill>
              </a:rPr>
              <a:t>•Other </a:t>
            </a:r>
            <a:r>
              <a:rPr lang="en-GB" sz="1400" dirty="0">
                <a:solidFill>
                  <a:schemeClr val="bg1"/>
                </a:solidFill>
              </a:rPr>
              <a:t>factors determining human </a:t>
            </a:r>
            <a:r>
              <a:rPr lang="en-GB" sz="1400" dirty="0" smtClean="0">
                <a:solidFill>
                  <a:schemeClr val="bg1"/>
                </a:solidFill>
              </a:rPr>
              <a:t>behaviour </a:t>
            </a:r>
            <a:r>
              <a:rPr lang="en-GB" sz="1400" dirty="0">
                <a:solidFill>
                  <a:schemeClr val="bg1"/>
                </a:solidFill>
              </a:rPr>
              <a:t>in the park</a:t>
            </a:r>
          </a:p>
          <a:p>
            <a:pPr algn="just"/>
            <a:r>
              <a:rPr lang="en-GB" sz="1400" dirty="0" smtClean="0">
                <a:solidFill>
                  <a:schemeClr val="bg1"/>
                </a:solidFill>
              </a:rPr>
              <a:t>•Management </a:t>
            </a:r>
            <a:r>
              <a:rPr lang="en-GB" sz="1400" dirty="0">
                <a:solidFill>
                  <a:schemeClr val="bg1"/>
                </a:solidFill>
              </a:rPr>
              <a:t>strategies to achieve sustainable development strategy in the park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6254"/>
            <a:ext cx="9144000" cy="864096"/>
          </a:xfrm>
        </p:spPr>
        <p:txBody>
          <a:bodyPr>
            <a:normAutofit/>
          </a:bodyPr>
          <a:lstStyle/>
          <a:p>
            <a:pPr algn="ctr" fontAlgn="base"/>
            <a:r>
              <a:rPr lang="en-US" sz="3200" b="1" dirty="0">
                <a:solidFill>
                  <a:schemeClr val="bg1"/>
                </a:solidFill>
              </a:rPr>
              <a:t>Impact of modern welfare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70C0"/>
                </a:solidFill>
                <a:latin typeface="+mj-lt"/>
              </a:rPr>
              <a:t>  EVS 2013-2014 GEO2 </a:t>
            </a:r>
            <a:r>
              <a:rPr lang="pt-PT" dirty="0" err="1" smtClean="0">
                <a:solidFill>
                  <a:srgbClr val="0070C0"/>
                </a:solidFill>
                <a:latin typeface="+mj-lt"/>
              </a:rPr>
              <a:t>Group</a:t>
            </a:r>
            <a:endParaRPr lang="pt-PT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528" y="2276872"/>
            <a:ext cx="7920880" cy="194421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571500" lvl="0" indent="-571500" algn="ctr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267743" cy="424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36"/>
            <a:ext cx="2267743" cy="37375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3254" y="1618054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From old handicrafts – new </a:t>
            </a:r>
            <a:r>
              <a:rPr lang="en-US" sz="2200" dirty="0" smtClean="0">
                <a:solidFill>
                  <a:schemeClr val="bg1"/>
                </a:solidFill>
              </a:rPr>
              <a:t>époque </a:t>
            </a:r>
            <a:r>
              <a:rPr lang="en-US" sz="2200" dirty="0">
                <a:solidFill>
                  <a:schemeClr val="bg1"/>
                </a:solidFill>
              </a:rPr>
              <a:t>– industry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The man became the worker </a:t>
            </a:r>
            <a:r>
              <a:rPr lang="en-US" sz="2200" dirty="0" smtClean="0">
                <a:solidFill>
                  <a:schemeClr val="bg1"/>
                </a:solidFill>
              </a:rPr>
              <a:t>(Communism)</a:t>
            </a: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Today: industry – left behind : the service (tourism), renewable energy industry in the GEOPARK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The quality of life (for all the </a:t>
            </a:r>
            <a:r>
              <a:rPr lang="en-US" sz="2200" dirty="0" smtClean="0">
                <a:solidFill>
                  <a:schemeClr val="bg1"/>
                </a:solidFill>
              </a:rPr>
              <a:t>10 villages and 1 city):</a:t>
            </a:r>
            <a:endParaRPr lang="en-US" sz="2200" dirty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a. health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b. education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c. human rights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d. income</a:t>
            </a:r>
          </a:p>
          <a:p>
            <a:pPr marL="6858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    e. availability of goods and services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Solutions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369</TotalTime>
  <Words>1357</Words>
  <Application>Microsoft Office PowerPoint</Application>
  <PresentationFormat>Předvádění na obrazovce (4:3)</PresentationFormat>
  <Paragraphs>171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Mediano</vt:lpstr>
      <vt:lpstr>Geoconservation in HaTeg Country Dinosaurs' Geopark</vt:lpstr>
      <vt:lpstr>topic of the case study </vt:lpstr>
      <vt:lpstr>central research question</vt:lpstr>
      <vt:lpstr>research approach</vt:lpstr>
      <vt:lpstr>Economy of hateg</vt:lpstr>
      <vt:lpstr>Prezentace aplikace PowerPoint</vt:lpstr>
      <vt:lpstr>Cultural identity of Hateg Country’s people</vt:lpstr>
      <vt:lpstr>Behavior &amp; attitudes</vt:lpstr>
      <vt:lpstr>Impact of modern welfare</vt:lpstr>
      <vt:lpstr>Hateg geodiversity</vt:lpstr>
      <vt:lpstr>Tourism</vt:lpstr>
      <vt:lpstr>main results</vt:lpstr>
      <vt:lpstr>conclusions </vt:lpstr>
      <vt:lpstr>Members</vt:lpstr>
      <vt:lpstr> how we made use of the diversity of disciplinary and national backgrounds in  the research work.</vt:lpstr>
      <vt:lpstr>Thank you all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Geoconservation in HaTeg Country Dinosaurs' Geopark</dc:title>
  <dc:creator>SRS005769</dc:creator>
  <cp:lastModifiedBy>Kapitulčinová Dana</cp:lastModifiedBy>
  <cp:revision>36</cp:revision>
  <dcterms:created xsi:type="dcterms:W3CDTF">2014-03-06T15:47:59Z</dcterms:created>
  <dcterms:modified xsi:type="dcterms:W3CDTF">2014-03-30T11:13:11Z</dcterms:modified>
</cp:coreProperties>
</file>