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72" r:id="rId7"/>
    <p:sldId id="273" r:id="rId8"/>
    <p:sldId id="274" r:id="rId9"/>
    <p:sldId id="275" r:id="rId10"/>
    <p:sldId id="276" r:id="rId11"/>
    <p:sldId id="261" r:id="rId12"/>
    <p:sldId id="264" r:id="rId13"/>
    <p:sldId id="262" r:id="rId14"/>
    <p:sldId id="267" r:id="rId15"/>
    <p:sldId id="266" r:id="rId16"/>
  </p:sldIdLst>
  <p:sldSz cx="9144000" cy="6858000" type="screen4x3"/>
  <p:notesSz cx="6858000" cy="91440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8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2F32B-BD2C-4BF8-94D0-DD3CD81FD487}" type="datetimeFigureOut">
              <a:rPr lang="nl-BE" smtClean="0"/>
              <a:t>30/03/2014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8932B-D52A-44B5-8D0E-595EEB854E3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284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3364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859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750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6135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3805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3892C-40C7-49E4-930B-9C2F4FF9F6FE}" type="datetimeFigureOut">
              <a:rPr lang="ro-RO"/>
              <a:pPr>
                <a:defRPr/>
              </a:pPr>
              <a:t>30.03.2014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17E2-B6B8-4DD2-8CCD-422D66F793BC}" type="datetimeFigureOut">
              <a:rPr lang="ro-RO"/>
              <a:pPr>
                <a:defRPr/>
              </a:pPr>
              <a:t>30.03.2014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0F99-69A4-4A00-920F-8642923B0411}" type="datetimeFigureOut">
              <a:rPr lang="ro-RO"/>
              <a:pPr>
                <a:defRPr/>
              </a:pPr>
              <a:t>30.03.2014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9851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73075" y="9810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2205038"/>
            <a:ext cx="8229600" cy="3921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pPr fontAlgn="auto"/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4170434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2295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73075" y="9810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8306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73075" y="9810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427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73075" y="9810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6906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4678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708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F27AD-8209-4950-B8B4-52C97DD9E67D}" type="datetimeFigureOut">
              <a:rPr lang="ro-RO"/>
              <a:pPr>
                <a:defRPr/>
              </a:pPr>
              <a:t>30.03.2014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DD7193-C703-4B06-B016-050A08869CB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2019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73075" y="9810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 rot="5400000">
            <a:off x="2611437" y="50800"/>
            <a:ext cx="3921124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5682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504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A8FC5-9F30-4277-8631-5F4860560B42}" type="datetimeFigureOut">
              <a:rPr lang="ro-RO"/>
              <a:pPr>
                <a:defRPr/>
              </a:pPr>
              <a:t>30.03.2014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300DB-4BFE-43F9-88A9-A166C8C4CA7E}" type="datetimeFigureOut">
              <a:rPr lang="ro-RO"/>
              <a:pPr>
                <a:defRPr/>
              </a:pPr>
              <a:t>30.03.2014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AD3EC-6346-4AD5-97D5-ACEBC10913D3}" type="datetimeFigureOut">
              <a:rPr lang="ro-RO"/>
              <a:pPr>
                <a:defRPr/>
              </a:pPr>
              <a:t>30.03.2014</a:t>
            </a:fld>
            <a:endParaRPr lang="ro-R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E1E41-7982-4C2D-9AFB-833CFA8DFA0B}" type="datetimeFigureOut">
              <a:rPr lang="ro-RO"/>
              <a:pPr>
                <a:defRPr/>
              </a:pPr>
              <a:t>30.03.2014</a:t>
            </a:fld>
            <a:endParaRPr lang="ro-R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0D86D-2934-455D-A433-38681F48FB9C}" type="datetimeFigureOut">
              <a:rPr lang="ro-RO"/>
              <a:pPr>
                <a:defRPr/>
              </a:pPr>
              <a:t>30.03.2014</a:t>
            </a:fld>
            <a:endParaRPr lang="ro-R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3E5D2-E7D7-4765-BA78-D71CEACE0ED0}" type="datetimeFigureOut">
              <a:rPr lang="ro-RO"/>
              <a:pPr>
                <a:defRPr/>
              </a:pPr>
              <a:t>30.03.2014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AF38C-122E-401F-85F8-658F2D068838}" type="datetimeFigureOut">
              <a:rPr lang="ro-RO"/>
              <a:pPr>
                <a:defRPr/>
              </a:pPr>
              <a:t>30.03.2014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3075" y="9810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o-RO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5038"/>
            <a:ext cx="822960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D819B2-20AE-4C58-A498-E46962E3A878}" type="datetimeFigureOut">
              <a:rPr lang="ro-RO"/>
              <a:pPr>
                <a:defRPr/>
              </a:pPr>
              <a:t>30.03.2014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o-RO"/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063" y="260350"/>
            <a:ext cx="14478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logo"/>
          <p:cNvPicPr preferRelativeResize="0"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238125"/>
            <a:ext cx="22018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2"/>
          <p:cNvSpPr txBox="1">
            <a:spLocks noChangeArrowheads="1"/>
          </p:cNvSpPr>
          <p:nvPr userDrawn="1"/>
        </p:nvSpPr>
        <p:spPr bwMode="auto">
          <a:xfrm>
            <a:off x="5894388" y="6553200"/>
            <a:ext cx="3124200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0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Project LLP nr. 10-EIP-RO BUCURES 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73075" y="9810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2205038"/>
            <a:ext cx="8229600" cy="3921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pPr fontAlgn="auto"/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pPr fontAlgn="auto"/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  <p:pic>
        <p:nvPicPr>
          <p:cNvPr id="9" name="Shape 9"/>
          <p:cNvPicPr preferRelativeResize="0"/>
          <p:nvPr/>
        </p:nvPicPr>
        <p:blipFill>
          <a:blip r:embed="rId13"/>
          <a:stretch>
            <a:fillRect/>
          </a:stretch>
        </p:blipFill>
        <p:spPr>
          <a:xfrm>
            <a:off x="500062" y="260350"/>
            <a:ext cx="1447799" cy="587375"/>
          </a:xfrm>
          <a:prstGeom prst="rect">
            <a:avLst/>
          </a:prstGeom>
        </p:spPr>
      </p:pic>
      <p:pic>
        <p:nvPicPr>
          <p:cNvPr id="10" name="Shape 10"/>
          <p:cNvPicPr preferRelativeResize="0"/>
          <p:nvPr/>
        </p:nvPicPr>
        <p:blipFill>
          <a:blip r:embed="rId14"/>
          <a:stretch>
            <a:fillRect/>
          </a:stretch>
        </p:blipFill>
        <p:spPr>
          <a:xfrm>
            <a:off x="6443662" y="238125"/>
            <a:ext cx="2201862" cy="609599"/>
          </a:xfrm>
          <a:prstGeom prst="rect">
            <a:avLst/>
          </a:prstGeom>
        </p:spPr>
      </p:pic>
      <p:sp>
        <p:nvSpPr>
          <p:cNvPr id="11" name="Shape 11"/>
          <p:cNvSpPr txBox="1"/>
          <p:nvPr/>
        </p:nvSpPr>
        <p:spPr>
          <a:xfrm>
            <a:off x="5894387" y="6553200"/>
            <a:ext cx="3124199" cy="246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1000" b="1" kern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Project LLP nr. 10-EIP-RO BUCURES 09</a:t>
            </a:r>
          </a:p>
        </p:txBody>
      </p:sp>
    </p:spTree>
    <p:extLst>
      <p:ext uri="{BB962C8B-B14F-4D97-AF65-F5344CB8AC3E}">
        <p14:creationId xmlns:p14="http://schemas.microsoft.com/office/powerpoint/2010/main" val="361772112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lh4.googleusercontent.com/wlDVTytrL7aUhoglwf_Olsc7l1_UCI0dzyUMNJC-LRjJYuwyfEFnnJ5q0IPQaYBwdk_V8nytFdIsrclS1WKRf4sv59SjJwJxL7wvOf2MGcr4NUA5Ub2_IbtGK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15616" y="1172537"/>
            <a:ext cx="6912768" cy="5352807"/>
          </a:xfrm>
          <a:prstGeom prst="rect">
            <a:avLst/>
          </a:prstGeom>
          <a:noFill/>
        </p:spPr>
      </p:pic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Urban Waste Prevention Across</a:t>
            </a:r>
            <a:br>
              <a:rPr lang="en-US" sz="4000" b="1" dirty="0" smtClean="0"/>
            </a:br>
            <a:r>
              <a:rPr lang="en-US" sz="4000" b="1" dirty="0" smtClean="0"/>
              <a:t>EU-boundaries: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nl-NL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1752600"/>
          </a:xfrm>
        </p:spPr>
        <p:txBody>
          <a:bodyPr rtlCol="0">
            <a:normAutofit fontScale="92500" lnSpcReduction="10000"/>
          </a:bodyPr>
          <a:lstStyle/>
          <a:p>
            <a:r>
              <a:rPr lang="pt-PT" b="1" dirty="0" smtClean="0">
                <a:solidFill>
                  <a:srgbClr val="418830"/>
                </a:solidFill>
              </a:rPr>
              <a:t>An </a:t>
            </a:r>
            <a:r>
              <a:rPr lang="en-GB" b="1" dirty="0" smtClean="0">
                <a:solidFill>
                  <a:srgbClr val="418830"/>
                </a:solidFill>
              </a:rPr>
              <a:t>Overview</a:t>
            </a:r>
            <a:r>
              <a:rPr lang="pt-PT" b="1" dirty="0" smtClean="0">
                <a:solidFill>
                  <a:srgbClr val="418830"/>
                </a:solidFill>
              </a:rPr>
              <a:t> on Implementation, Used Practices and Innovative Projects in 3 EU-Countries</a:t>
            </a:r>
            <a:endParaRPr lang="pt-PT" dirty="0" smtClean="0">
              <a:solidFill>
                <a:srgbClr val="418830"/>
              </a:solidFill>
            </a:endParaRPr>
          </a:p>
          <a:p>
            <a:r>
              <a:rPr lang="pt-PT" sz="1900" b="1" dirty="0" smtClean="0">
                <a:solidFill>
                  <a:schemeClr val="tx1"/>
                </a:solidFill>
              </a:rPr>
              <a:t>(</a:t>
            </a:r>
            <a:r>
              <a:rPr lang="pt-PT" sz="1900" b="1" dirty="0" err="1" smtClean="0">
                <a:solidFill>
                  <a:schemeClr val="tx1"/>
                </a:solidFill>
              </a:rPr>
              <a:t>Austria</a:t>
            </a:r>
            <a:r>
              <a:rPr lang="pt-PT" sz="1900" b="1" dirty="0" smtClean="0">
                <a:solidFill>
                  <a:schemeClr val="tx1"/>
                </a:solidFill>
              </a:rPr>
              <a:t>, </a:t>
            </a:r>
            <a:r>
              <a:rPr lang="pt-PT" sz="1900" b="1" dirty="0" err="1" smtClean="0">
                <a:solidFill>
                  <a:schemeClr val="tx1"/>
                </a:solidFill>
              </a:rPr>
              <a:t>Belgium</a:t>
            </a:r>
            <a:r>
              <a:rPr lang="pt-PT" sz="1900" b="1" dirty="0" smtClean="0">
                <a:solidFill>
                  <a:schemeClr val="tx1"/>
                </a:solidFill>
              </a:rPr>
              <a:t> </a:t>
            </a:r>
            <a:r>
              <a:rPr lang="pt-PT" sz="1900" b="1" dirty="0" err="1" smtClean="0">
                <a:solidFill>
                  <a:schemeClr val="tx1"/>
                </a:solidFill>
              </a:rPr>
              <a:t>and</a:t>
            </a:r>
            <a:r>
              <a:rPr lang="pt-PT" sz="1900" b="1" dirty="0" smtClean="0">
                <a:solidFill>
                  <a:schemeClr val="tx1"/>
                </a:solidFill>
              </a:rPr>
              <a:t> Portugal)</a:t>
            </a:r>
            <a:r>
              <a:rPr lang="pt-PT" sz="1900" dirty="0" smtClean="0">
                <a:solidFill>
                  <a:schemeClr val="tx1"/>
                </a:solidFill>
              </a:rPr>
              <a:t> </a:t>
            </a:r>
            <a:endParaRPr lang="ro-RO" sz="19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lh6.googleusercontent.com/XBK0BdORV_5QmRSszm_UV3FZHt4Zr1Aw0s3XDDZDyqu-mZ3pfBpzURBiRsXx6eDQQ-8qiu3IqUN6Gn7Z5Xi8SEBNQtOIJlzdTE0h2hdNuau6hzee72m4cbCh_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8731" y="188640"/>
            <a:ext cx="762000" cy="752476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4368811" y="631721"/>
            <a:ext cx="707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URB</a:t>
            </a:r>
            <a:r>
              <a:rPr lang="pt-PT" sz="1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1</a:t>
            </a:r>
            <a:endParaRPr lang="pt-PT" sz="1200" dirty="0">
              <a:solidFill>
                <a:srgbClr val="418830"/>
              </a:solidFill>
              <a:latin typeface="Arial Black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15616" y="5013176"/>
            <a:ext cx="201622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 </a:t>
            </a:r>
            <a:endParaRPr lang="pt-PT" dirty="0" smtClean="0"/>
          </a:p>
          <a:p>
            <a:r>
              <a:rPr lang="en-US" sz="1400" b="1" i="1" dirty="0" smtClean="0"/>
              <a:t>Authors:</a:t>
            </a:r>
          </a:p>
          <a:p>
            <a:r>
              <a:rPr lang="en-US" sz="1400" dirty="0" err="1" smtClean="0"/>
              <a:t>Jochem</a:t>
            </a:r>
            <a:r>
              <a:rPr lang="en-US" sz="1400" dirty="0" smtClean="0"/>
              <a:t> </a:t>
            </a:r>
            <a:r>
              <a:rPr lang="en-US" sz="1400" dirty="0" err="1" smtClean="0"/>
              <a:t>Moelans</a:t>
            </a:r>
            <a:r>
              <a:rPr lang="pt-PT" sz="1400" dirty="0" smtClean="0"/>
              <a:t> </a:t>
            </a:r>
          </a:p>
          <a:p>
            <a:r>
              <a:rPr lang="en-US" sz="1400" dirty="0" smtClean="0"/>
              <a:t>Kenneth </a:t>
            </a:r>
            <a:r>
              <a:rPr lang="en-US" sz="1400" dirty="0" err="1" smtClean="0"/>
              <a:t>Goedertier</a:t>
            </a:r>
            <a:endParaRPr lang="pt-PT" sz="1400" dirty="0" smtClean="0"/>
          </a:p>
          <a:p>
            <a:r>
              <a:rPr lang="en-US" sz="1400" dirty="0" smtClean="0"/>
              <a:t>Marc </a:t>
            </a:r>
            <a:r>
              <a:rPr lang="en-US" sz="1400" dirty="0" err="1" smtClean="0"/>
              <a:t>Zechmeister</a:t>
            </a:r>
            <a:endParaRPr lang="pt-PT" sz="1400" dirty="0" smtClean="0"/>
          </a:p>
          <a:p>
            <a:r>
              <a:rPr lang="pt-PT" sz="1400" dirty="0" smtClean="0"/>
              <a:t>Rita Mendes</a:t>
            </a:r>
          </a:p>
          <a:p>
            <a:r>
              <a:rPr lang="pt-PT" dirty="0" smtClean="0"/>
              <a:t/>
            </a:r>
            <a:br>
              <a:rPr lang="pt-PT" dirty="0" smtClean="0"/>
            </a:br>
            <a:endParaRPr lang="pt-PT" dirty="0" smtClean="0"/>
          </a:p>
          <a:p>
            <a:endParaRPr lang="pt-PT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228184" y="5877272"/>
            <a:ext cx="175721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b="1" i="1" dirty="0" smtClean="0"/>
              <a:t>Tutor</a:t>
            </a:r>
            <a:endParaRPr lang="pt-PT" sz="1400" dirty="0" smtClean="0"/>
          </a:p>
          <a:p>
            <a:r>
              <a:rPr lang="pt-PT" sz="1400" dirty="0" smtClean="0"/>
              <a:t>Ana Paula Martinho</a:t>
            </a:r>
          </a:p>
          <a:p>
            <a:endParaRPr lang="pt-PT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928234" y="60840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 smtClean="0">
                <a:solidFill>
                  <a:srgbClr val="418830"/>
                </a:solidFill>
              </a:rPr>
              <a:t>2013-2014</a:t>
            </a:r>
            <a:endParaRPr lang="pt-PT" dirty="0" smtClean="0">
              <a:solidFill>
                <a:srgbClr val="418830"/>
              </a:solidFill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 rot="16200000">
            <a:off x="6251293" y="4486590"/>
            <a:ext cx="377078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Source:  http://certificacaoiso.com.br/gerenciamento-dos-residuos-solidos/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smtClean="0">
                <a:solidFill>
                  <a:srgbClr val="418830"/>
                </a:solidFill>
                <a:sym typeface="Wingdings"/>
              </a:rPr>
              <a:t></a:t>
            </a:r>
            <a:r>
              <a:rPr lang="pt-PT" sz="2800" dirty="0" smtClean="0">
                <a:solidFill>
                  <a:srgbClr val="418830"/>
                </a:solidFill>
              </a:rPr>
              <a:t> </a:t>
            </a:r>
            <a:r>
              <a:rPr lang="pt-PT" sz="2800" b="1" dirty="0" smtClean="0">
                <a:solidFill>
                  <a:srgbClr val="418830"/>
                </a:solidFill>
              </a:rPr>
              <a:t>Innovative projects</a:t>
            </a:r>
            <a:endParaRPr lang="pt-PT" sz="2800" dirty="0">
              <a:solidFill>
                <a:srgbClr val="41883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700" b="1" dirty="0" smtClean="0"/>
              <a:t>Projects that bring together various new ideas in a way that they have an impact on society. </a:t>
            </a:r>
          </a:p>
          <a:p>
            <a:r>
              <a:rPr lang="en-GB" sz="1600" b="1" dirty="0" smtClean="0"/>
              <a:t>Zero </a:t>
            </a:r>
            <a:r>
              <a:rPr lang="en-GB" sz="1600" b="1" dirty="0" err="1" smtClean="0"/>
              <a:t>Desperdício</a:t>
            </a:r>
            <a:r>
              <a:rPr lang="en-GB" sz="1600" b="1" dirty="0" smtClean="0"/>
              <a:t> (Portugal)</a:t>
            </a:r>
          </a:p>
          <a:p>
            <a:pPr lvl="1"/>
            <a:r>
              <a:rPr lang="en-GB" sz="1600" dirty="0" smtClean="0"/>
              <a:t>‘zero waste’ </a:t>
            </a:r>
          </a:p>
          <a:p>
            <a:pPr lvl="1"/>
            <a:r>
              <a:rPr lang="en-GB" sz="1600" dirty="0" smtClean="0"/>
              <a:t>Reduce food waste and distribute food to people with needs</a:t>
            </a:r>
          </a:p>
          <a:p>
            <a:pPr lvl="1"/>
            <a:r>
              <a:rPr lang="en-GB" sz="1600" dirty="0" smtClean="0"/>
              <a:t>Food that is reaching expiry date and can’t be sold anymore</a:t>
            </a:r>
          </a:p>
          <a:p>
            <a:pPr lvl="1"/>
            <a:r>
              <a:rPr lang="en-GB" sz="1600" dirty="0" smtClean="0"/>
              <a:t>Served more than 702 000 meals</a:t>
            </a:r>
          </a:p>
          <a:p>
            <a:r>
              <a:rPr lang="en-GB" sz="1600" b="1" dirty="0" smtClean="0"/>
              <a:t>Bicycle (Austria)</a:t>
            </a:r>
          </a:p>
          <a:p>
            <a:pPr lvl="1"/>
            <a:r>
              <a:rPr lang="en-GB" sz="1600" dirty="0" smtClean="0"/>
              <a:t>Bicycle repairing</a:t>
            </a:r>
          </a:p>
          <a:p>
            <a:pPr lvl="1"/>
            <a:r>
              <a:rPr lang="en-GB" sz="1600" dirty="0" smtClean="0"/>
              <a:t>Old and damaged bicycles not thrown away and replaced </a:t>
            </a:r>
            <a:r>
              <a:rPr lang="en-GB" sz="1600" dirty="0" smtClean="0">
                <a:sym typeface="Wingdings" panose="05000000000000000000" pitchFamily="2" charset="2"/>
              </a:rPr>
              <a:t> Bulky waste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Government sponsored business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Employment for disadvantaged adolescents and long time unemployed people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Waste reducing, pollution reducing and social project!</a:t>
            </a:r>
            <a:endParaRPr lang="en-GB" sz="1600" dirty="0" smtClean="0"/>
          </a:p>
          <a:p>
            <a:pPr lvl="1"/>
            <a:endParaRPr lang="pt-PT" dirty="0" smtClean="0"/>
          </a:p>
          <a:p>
            <a:pPr lvl="1"/>
            <a:endParaRPr lang="pt-PT" dirty="0" smtClean="0"/>
          </a:p>
          <a:p>
            <a:pPr lvl="1"/>
            <a:endParaRPr lang="pt-PT" dirty="0" smtClean="0"/>
          </a:p>
          <a:p>
            <a:pPr lvl="1"/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pic>
        <p:nvPicPr>
          <p:cNvPr id="4" name="Picture 2" descr="https://lh6.googleusercontent.com/XBK0BdORV_5QmRSszm_UV3FZHt4Zr1Aw0s3XDDZDyqu-mZ3pfBpzURBiRsXx6eDQQ-8qiu3IqUN6Gn7Z5Xi8SEBNQtOIJlzdTE0h2hdNuau6hzee72m4cbCh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8731" y="188640"/>
            <a:ext cx="762000" cy="752476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4368811" y="631721"/>
            <a:ext cx="707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URB</a:t>
            </a:r>
            <a:r>
              <a:rPr lang="pt-PT" sz="1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1</a:t>
            </a:r>
            <a:endParaRPr lang="pt-PT" sz="1200" dirty="0">
              <a:solidFill>
                <a:srgbClr val="418830"/>
              </a:solidFill>
              <a:latin typeface="Arial Black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2727958"/>
            <a:ext cx="1080120" cy="108012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6113" y="4087548"/>
            <a:ext cx="1690687" cy="557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>
                <a:solidFill>
                  <a:srgbClr val="418830"/>
                </a:solidFill>
                <a:sym typeface="Wingdings"/>
              </a:rPr>
              <a:t></a:t>
            </a:r>
            <a:r>
              <a:rPr lang="pt-PT" sz="2800" dirty="0">
                <a:solidFill>
                  <a:srgbClr val="418830"/>
                </a:solidFill>
              </a:rPr>
              <a:t> </a:t>
            </a:r>
            <a:r>
              <a:rPr lang="pt-PT" sz="2800" b="1" dirty="0">
                <a:solidFill>
                  <a:srgbClr val="418830"/>
                </a:solidFill>
              </a:rPr>
              <a:t>Innovative </a:t>
            </a:r>
            <a:r>
              <a:rPr lang="pt-PT" sz="2800" b="1" dirty="0" smtClean="0">
                <a:solidFill>
                  <a:srgbClr val="418830"/>
                </a:solidFill>
              </a:rPr>
              <a:t>projects</a:t>
            </a:r>
            <a:endParaRPr lang="nl-BE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1600" b="1" dirty="0" smtClean="0"/>
              <a:t>MOS-project (Belgium)</a:t>
            </a:r>
          </a:p>
          <a:p>
            <a:pPr lvl="1"/>
            <a:r>
              <a:rPr lang="en-GB" sz="1600" dirty="0" smtClean="0"/>
              <a:t>Helps schools on a pedagogical responsible way build up an environmental care system</a:t>
            </a:r>
          </a:p>
          <a:p>
            <a:pPr lvl="1"/>
            <a:r>
              <a:rPr lang="en-GB" sz="1600" dirty="0" smtClean="0"/>
              <a:t>Kindergarten – secondary schools</a:t>
            </a:r>
          </a:p>
          <a:p>
            <a:pPr lvl="1"/>
            <a:r>
              <a:rPr lang="en-GB" sz="1600" dirty="0" smtClean="0"/>
              <a:t>5 themes: Waste, Energy, Nature, Mobility, Water</a:t>
            </a:r>
          </a:p>
          <a:p>
            <a:pPr lvl="1"/>
            <a:r>
              <a:rPr lang="en-GB" sz="1600" dirty="0" smtClean="0"/>
              <a:t>Actions and measures to make the school more environmental friendly</a:t>
            </a:r>
          </a:p>
          <a:p>
            <a:pPr lvl="1"/>
            <a:r>
              <a:rPr lang="en-GB" sz="1600" dirty="0" smtClean="0"/>
              <a:t>Schools can obtain a quality logo </a:t>
            </a:r>
            <a:r>
              <a:rPr lang="en-GB" sz="1600" dirty="0" smtClean="0">
                <a:sym typeface="Wingdings" panose="05000000000000000000" pitchFamily="2" charset="2"/>
              </a:rPr>
              <a:t> indicates which level the school is environmental friendly</a:t>
            </a:r>
          </a:p>
          <a:p>
            <a:r>
              <a:rPr lang="en-GB" sz="1600" b="1" dirty="0" err="1" smtClean="0">
                <a:sym typeface="Wingdings" panose="05000000000000000000" pitchFamily="2" charset="2"/>
              </a:rPr>
              <a:t>Checkpack</a:t>
            </a:r>
            <a:r>
              <a:rPr lang="en-GB" sz="1600" b="1" dirty="0" smtClean="0">
                <a:sym typeface="Wingdings" panose="05000000000000000000" pitchFamily="2" charset="2"/>
              </a:rPr>
              <a:t> (Belgium)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Intelligent packaging 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Real-time information about quality of the food or/and packaging integrity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Optical sensor provides information for producer, distributor and consumer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Allows us to consume food after theoretical expiration date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 preventing food waste</a:t>
            </a:r>
          </a:p>
          <a:p>
            <a:pPr lvl="1"/>
            <a:endParaRPr lang="en-GB" sz="1600" dirty="0" smtClean="0"/>
          </a:p>
          <a:p>
            <a:pPr lvl="1"/>
            <a:endParaRPr lang="nl-BE" sz="1600" dirty="0"/>
          </a:p>
        </p:txBody>
      </p:sp>
      <p:pic>
        <p:nvPicPr>
          <p:cNvPr id="4" name="Picture 2" descr="https://lh6.googleusercontent.com/XBK0BdORV_5QmRSszm_UV3FZHt4Zr1Aw0s3XDDZDyqu-mZ3pfBpzURBiRsXx6eDQQ-8qiu3IqUN6Gn7Z5Xi8SEBNQtOIJlzdTE0h2hdNuau6hzee72m4cbCh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8731" y="188640"/>
            <a:ext cx="762000" cy="752476"/>
          </a:xfrm>
          <a:prstGeom prst="rect">
            <a:avLst/>
          </a:prstGeom>
          <a:noFill/>
        </p:spPr>
      </p:pic>
      <p:sp>
        <p:nvSpPr>
          <p:cNvPr id="7" name="CaixaDeTexto 4"/>
          <p:cNvSpPr txBox="1"/>
          <p:nvPr/>
        </p:nvSpPr>
        <p:spPr>
          <a:xfrm>
            <a:off x="4368811" y="631721"/>
            <a:ext cx="707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URB</a:t>
            </a:r>
            <a:r>
              <a:rPr lang="pt-PT" sz="1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1</a:t>
            </a:r>
            <a:endParaRPr lang="pt-PT" sz="1200" dirty="0">
              <a:solidFill>
                <a:srgbClr val="418830"/>
              </a:solidFill>
              <a:latin typeface="Arial Black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412" y="3933980"/>
            <a:ext cx="1656184" cy="82809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2412" y="1124743"/>
            <a:ext cx="1491391" cy="144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smtClean="0">
                <a:solidFill>
                  <a:srgbClr val="418830"/>
                </a:solidFill>
                <a:sym typeface="Wingdings"/>
              </a:rPr>
              <a:t></a:t>
            </a:r>
            <a:r>
              <a:rPr lang="pt-PT" sz="2800" dirty="0" smtClean="0">
                <a:solidFill>
                  <a:srgbClr val="418830"/>
                </a:solidFill>
              </a:rPr>
              <a:t> </a:t>
            </a:r>
            <a:r>
              <a:rPr lang="pt-PT" sz="2800" b="1" dirty="0" smtClean="0">
                <a:solidFill>
                  <a:srgbClr val="418830"/>
                </a:solidFill>
              </a:rPr>
              <a:t>Waste Prevention Tips</a:t>
            </a:r>
            <a:endParaRPr lang="pt-PT" sz="2800" dirty="0">
              <a:solidFill>
                <a:srgbClr val="41883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3075" y="1916832"/>
            <a:ext cx="8229600" cy="3921125"/>
          </a:xfrm>
        </p:spPr>
        <p:txBody>
          <a:bodyPr/>
          <a:lstStyle/>
          <a:p>
            <a:r>
              <a:rPr lang="pt-PT" sz="1700" b="1" dirty="0" smtClean="0"/>
              <a:t>Back-to-school</a:t>
            </a:r>
          </a:p>
          <a:p>
            <a:pPr lvl="1"/>
            <a:r>
              <a:rPr lang="en-GB" sz="1600" dirty="0" smtClean="0"/>
              <a:t>Many of last year's supplies can be reused or recycled</a:t>
            </a:r>
          </a:p>
          <a:p>
            <a:pPr lvl="1"/>
            <a:r>
              <a:rPr lang="en-GB" sz="1600" dirty="0" smtClean="0"/>
              <a:t>Share your used books with friends, relatives, or younger schoolchildren</a:t>
            </a:r>
          </a:p>
          <a:p>
            <a:pPr lvl="1"/>
            <a:r>
              <a:rPr lang="en-GB" sz="1600" dirty="0" smtClean="0"/>
              <a:t>Purchase and use a wide assortment of supplies made from recycled products</a:t>
            </a:r>
          </a:p>
          <a:p>
            <a:pPr lvl="1"/>
            <a:r>
              <a:rPr lang="en-GB" sz="1600" dirty="0" smtClean="0"/>
              <a:t>Cover your textbooks with cut-up grocery or shopping bags helps reduce waste and keeps your books in good condition</a:t>
            </a:r>
          </a:p>
          <a:p>
            <a:pPr lvl="1"/>
            <a:r>
              <a:rPr lang="en-GB" sz="1600" dirty="0" smtClean="0"/>
              <a:t>If you bring your lunch to school, package it in reusable containers instead of disposable </a:t>
            </a:r>
            <a:r>
              <a:rPr lang="en-US" sz="1600" dirty="0" smtClean="0"/>
              <a:t>ones</a:t>
            </a:r>
            <a:endParaRPr lang="pt-PT" sz="1600" dirty="0"/>
          </a:p>
          <a:p>
            <a:r>
              <a:rPr lang="en-US" sz="1700" b="1" dirty="0" smtClean="0"/>
              <a:t>Community projects</a:t>
            </a:r>
          </a:p>
          <a:p>
            <a:pPr lvl="1"/>
            <a:r>
              <a:rPr lang="en-GB" sz="1600" dirty="0" smtClean="0"/>
              <a:t>Organize a recycling drive in your neighbourhood or school</a:t>
            </a:r>
          </a:p>
          <a:p>
            <a:pPr lvl="1"/>
            <a:r>
              <a:rPr lang="en-GB" sz="1600" dirty="0" smtClean="0"/>
              <a:t>When going to work or school, try carpooling, biking, walking, or riding public transportation to reduce pollution</a:t>
            </a:r>
          </a:p>
          <a:p>
            <a:pPr lvl="1"/>
            <a:r>
              <a:rPr lang="en-GB" sz="1600" dirty="0" smtClean="0"/>
              <a:t>Organize a green waste diversion and composting program for your neighbourhood</a:t>
            </a:r>
          </a:p>
          <a:p>
            <a:pPr lvl="1"/>
            <a:r>
              <a:rPr lang="en-GB" sz="1600" dirty="0" smtClean="0"/>
              <a:t>Hold a "donation picnic" where the members of your community can have lunch, talk, and bring their old toys, clothes, books, furniture, and other items for reuse by charitable organizations</a:t>
            </a:r>
          </a:p>
          <a:p>
            <a:pPr lvl="1"/>
            <a:endParaRPr lang="en-US" sz="1600" dirty="0" smtClean="0"/>
          </a:p>
        </p:txBody>
      </p:sp>
      <p:pic>
        <p:nvPicPr>
          <p:cNvPr id="4" name="Picture 2" descr="https://lh6.googleusercontent.com/XBK0BdORV_5QmRSszm_UV3FZHt4Zr1Aw0s3XDDZDyqu-mZ3pfBpzURBiRsXx6eDQQ-8qiu3IqUN6Gn7Z5Xi8SEBNQtOIJlzdTE0h2hdNuau6hzee72m4cbCh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8731" y="188640"/>
            <a:ext cx="762000" cy="752476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4368811" y="631721"/>
            <a:ext cx="707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URB</a:t>
            </a:r>
            <a:r>
              <a:rPr lang="pt-PT" sz="1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1</a:t>
            </a:r>
            <a:endParaRPr lang="pt-PT" sz="1200" dirty="0">
              <a:solidFill>
                <a:srgbClr val="41883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smtClean="0">
                <a:solidFill>
                  <a:srgbClr val="418830"/>
                </a:solidFill>
                <a:sym typeface="Wingdings"/>
              </a:rPr>
              <a:t></a:t>
            </a:r>
            <a:r>
              <a:rPr lang="pt-PT" sz="2800" dirty="0" smtClean="0">
                <a:solidFill>
                  <a:srgbClr val="418830"/>
                </a:solidFill>
              </a:rPr>
              <a:t> </a:t>
            </a:r>
            <a:r>
              <a:rPr lang="pt-PT" sz="2800" b="1" dirty="0" smtClean="0">
                <a:solidFill>
                  <a:srgbClr val="418830"/>
                </a:solidFill>
              </a:rPr>
              <a:t>Conclusions </a:t>
            </a:r>
            <a:endParaRPr lang="pt-PT" sz="2800" dirty="0">
              <a:solidFill>
                <a:srgbClr val="418830"/>
              </a:solidFill>
            </a:endParaRPr>
          </a:p>
        </p:txBody>
      </p:sp>
      <p:pic>
        <p:nvPicPr>
          <p:cNvPr id="4" name="Picture 2" descr="https://lh6.googleusercontent.com/XBK0BdORV_5QmRSszm_UV3FZHt4Zr1Aw0s3XDDZDyqu-mZ3pfBpzURBiRsXx6eDQQ-8qiu3IqUN6Gn7Z5Xi8SEBNQtOIJlzdTE0h2hdNuau6hzee72m4cbCh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8731" y="188640"/>
            <a:ext cx="762000" cy="752476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4368811" y="631721"/>
            <a:ext cx="707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URB</a:t>
            </a:r>
            <a:r>
              <a:rPr lang="pt-PT" sz="1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1</a:t>
            </a:r>
            <a:endParaRPr lang="pt-PT" sz="1200" dirty="0">
              <a:solidFill>
                <a:srgbClr val="418830"/>
              </a:solidFill>
              <a:latin typeface="Arial Black" pitchFamily="34" charset="0"/>
            </a:endParaRPr>
          </a:p>
        </p:txBody>
      </p:sp>
      <p:sp>
        <p:nvSpPr>
          <p:cNvPr id="6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4680520"/>
          </a:xfrm>
        </p:spPr>
        <p:txBody>
          <a:bodyPr/>
          <a:lstStyle/>
          <a:p>
            <a:pPr marL="0" indent="0" algn="just">
              <a:buNone/>
            </a:pPr>
            <a:endParaRPr lang="de-DE" sz="200" dirty="0" smtClean="0"/>
          </a:p>
          <a:p>
            <a:pPr marL="6350" indent="-6350" algn="just">
              <a:buFont typeface="Wingdings" pitchFamily="2" charset="2"/>
              <a:buChar char="Ü"/>
            </a:pPr>
            <a:r>
              <a:rPr lang="de-DE" sz="1600" dirty="0" smtClean="0"/>
              <a:t> </a:t>
            </a:r>
            <a:r>
              <a:rPr lang="en-GB" sz="1600" dirty="0" smtClean="0"/>
              <a:t>Waste data is not always completely reliable and often not perfectly comparable – conclusions have to be drawn carefully</a:t>
            </a:r>
            <a:r>
              <a:rPr lang="en-US" sz="1600" dirty="0" smtClean="0"/>
              <a:t>;</a:t>
            </a:r>
          </a:p>
          <a:p>
            <a:pPr marL="6350" indent="-6350" algn="just">
              <a:buFont typeface="Wingdings" pitchFamily="2" charset="2"/>
              <a:buChar char="Ü"/>
            </a:pPr>
            <a:r>
              <a:rPr lang="de-DE" sz="1600" dirty="0"/>
              <a:t> </a:t>
            </a:r>
            <a:r>
              <a:rPr lang="en-GB" sz="1600" dirty="0" smtClean="0"/>
              <a:t>Goals of the EU directive have partly been met due to measures taken by member states, but there still is a lot room for improvement, especially in </a:t>
            </a:r>
            <a:r>
              <a:rPr lang="en-GB" sz="1600" b="1" dirty="0" smtClean="0"/>
              <a:t>prevention</a:t>
            </a:r>
            <a:r>
              <a:rPr lang="en-US" sz="1600" b="1" dirty="0" smtClean="0"/>
              <a:t>;</a:t>
            </a:r>
            <a:endParaRPr lang="de-DE" sz="1600" b="1" dirty="0"/>
          </a:p>
          <a:p>
            <a:pPr marL="6350" indent="-6350" algn="just">
              <a:buFont typeface="Wingdings" pitchFamily="2" charset="2"/>
              <a:buChar char="Ü"/>
            </a:pPr>
            <a:r>
              <a:rPr lang="de-DE" sz="1600" dirty="0"/>
              <a:t> </a:t>
            </a:r>
            <a:r>
              <a:rPr lang="en-GB" sz="1600" dirty="0" smtClean="0"/>
              <a:t>Economically successful countries in general show very high percentage of recycling and low percentage of landfilling, but still very high amounts of MSW production</a:t>
            </a:r>
            <a:r>
              <a:rPr lang="en-US" sz="1600" dirty="0" smtClean="0"/>
              <a:t>;</a:t>
            </a:r>
            <a:endParaRPr lang="de-DE" sz="1600" dirty="0" smtClean="0"/>
          </a:p>
          <a:p>
            <a:pPr marL="6350" indent="-6350" algn="just">
              <a:buFont typeface="Wingdings" pitchFamily="2" charset="2"/>
              <a:buChar char="Ü"/>
            </a:pPr>
            <a:endParaRPr lang="de-DE" sz="1050" dirty="0" smtClean="0"/>
          </a:p>
          <a:p>
            <a:pPr marL="6350" indent="-6350" algn="just">
              <a:buFont typeface="Wingdings" pitchFamily="2" charset="2"/>
              <a:buChar char="Ü"/>
            </a:pPr>
            <a:r>
              <a:rPr lang="de-DE" sz="1600" dirty="0" smtClean="0"/>
              <a:t> </a:t>
            </a:r>
            <a:r>
              <a:rPr lang="en-GB" sz="1600" dirty="0" smtClean="0"/>
              <a:t>There exist </a:t>
            </a:r>
            <a:r>
              <a:rPr lang="en-GB" sz="1600" b="1" dirty="0" smtClean="0"/>
              <a:t>big differences </a:t>
            </a:r>
            <a:r>
              <a:rPr lang="en-GB" sz="1600" dirty="0" smtClean="0"/>
              <a:t>between individual countries but also smaller regions;</a:t>
            </a:r>
          </a:p>
          <a:p>
            <a:pPr marL="6350" indent="-6350" algn="just">
              <a:buFont typeface="Wingdings" pitchFamily="2" charset="2"/>
              <a:buChar char="Ü"/>
            </a:pPr>
            <a:r>
              <a:rPr lang="en-GB" sz="1600" dirty="0" smtClean="0"/>
              <a:t> The countries and regions could learn a lot from each other by </a:t>
            </a:r>
            <a:r>
              <a:rPr lang="en-GB" sz="1600" b="1" dirty="0" smtClean="0"/>
              <a:t>looking at best practices </a:t>
            </a:r>
            <a:r>
              <a:rPr lang="en-GB" sz="1600" dirty="0" smtClean="0"/>
              <a:t>in other countries, exemplary regions as well as economically, socially and geographically similar countries;</a:t>
            </a:r>
          </a:p>
          <a:p>
            <a:pPr marL="6350" indent="-6350" algn="just">
              <a:buFont typeface="Wingdings" pitchFamily="2" charset="2"/>
              <a:buChar char="Ü"/>
            </a:pPr>
            <a:r>
              <a:rPr lang="en-GB" sz="1600" dirty="0" smtClean="0"/>
              <a:t> </a:t>
            </a:r>
            <a:r>
              <a:rPr lang="en-GB" sz="1600" b="1" dirty="0" smtClean="0">
                <a:solidFill>
                  <a:srgbClr val="418830"/>
                </a:solidFill>
              </a:rPr>
              <a:t>Austria</a:t>
            </a:r>
            <a:r>
              <a:rPr lang="en-GB" sz="1600" dirty="0" smtClean="0"/>
              <a:t> can be a model for recycling (highest recycling rates in Europe); </a:t>
            </a:r>
            <a:r>
              <a:rPr lang="en-GB" sz="1600" b="1" dirty="0" smtClean="0">
                <a:solidFill>
                  <a:srgbClr val="418830"/>
                </a:solidFill>
              </a:rPr>
              <a:t>Belgium</a:t>
            </a:r>
            <a:r>
              <a:rPr lang="en-GB" sz="1600" dirty="0" smtClean="0"/>
              <a:t> shows very good numbers in recycling too, but also produces substantially less MSW than Austria and the EU average; </a:t>
            </a:r>
            <a:r>
              <a:rPr lang="en-GB" sz="1600" b="1" dirty="0" smtClean="0">
                <a:solidFill>
                  <a:srgbClr val="418830"/>
                </a:solidFill>
              </a:rPr>
              <a:t>Portugal</a:t>
            </a:r>
            <a:r>
              <a:rPr lang="en-GB" sz="1600" dirty="0" smtClean="0"/>
              <a:t> shows improvements in some fields and can therefore be a</a:t>
            </a:r>
            <a:r>
              <a:rPr lang="de-DE" sz="1600" dirty="0" smtClean="0"/>
              <a:t> </a:t>
            </a:r>
            <a:r>
              <a:rPr lang="en-GB" sz="1600" dirty="0" smtClean="0"/>
              <a:t>model for lesser developed </a:t>
            </a:r>
            <a:r>
              <a:rPr lang="de-DE" sz="1600" dirty="0" smtClean="0"/>
              <a:t>countries.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9712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smtClean="0">
                <a:solidFill>
                  <a:srgbClr val="418830"/>
                </a:solidFill>
                <a:sym typeface="Wingdings"/>
              </a:rPr>
              <a:t></a:t>
            </a:r>
            <a:r>
              <a:rPr lang="pt-PT" sz="2800" dirty="0" smtClean="0">
                <a:solidFill>
                  <a:srgbClr val="418830"/>
                </a:solidFill>
              </a:rPr>
              <a:t> </a:t>
            </a:r>
            <a:r>
              <a:rPr lang="pt-PT" sz="2800" b="1" dirty="0" smtClean="0">
                <a:solidFill>
                  <a:srgbClr val="418830"/>
                </a:solidFill>
              </a:rPr>
              <a:t>Recommendations </a:t>
            </a:r>
            <a:endParaRPr lang="pt-PT" sz="2800" dirty="0">
              <a:solidFill>
                <a:srgbClr val="418830"/>
              </a:solidFill>
            </a:endParaRPr>
          </a:p>
        </p:txBody>
      </p:sp>
      <p:pic>
        <p:nvPicPr>
          <p:cNvPr id="4" name="Picture 2" descr="https://lh6.googleusercontent.com/XBK0BdORV_5QmRSszm_UV3FZHt4Zr1Aw0s3XDDZDyqu-mZ3pfBpzURBiRsXx6eDQQ-8qiu3IqUN6Gn7Z5Xi8SEBNQtOIJlzdTE0h2hdNuau6hzee72m4cbCh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8731" y="188640"/>
            <a:ext cx="762000" cy="752476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4368811" y="631721"/>
            <a:ext cx="707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URB</a:t>
            </a:r>
            <a:r>
              <a:rPr lang="pt-PT" sz="1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1</a:t>
            </a:r>
            <a:endParaRPr lang="pt-PT" sz="1200" dirty="0">
              <a:solidFill>
                <a:srgbClr val="418830"/>
              </a:solidFill>
              <a:latin typeface="Arial Black" pitchFamily="34" charset="0"/>
            </a:endParaRPr>
          </a:p>
        </p:txBody>
      </p:sp>
      <p:sp>
        <p:nvSpPr>
          <p:cNvPr id="6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4680520"/>
          </a:xfrm>
        </p:spPr>
        <p:txBody>
          <a:bodyPr/>
          <a:lstStyle/>
          <a:p>
            <a:pPr marL="6350" indent="-6350" algn="just">
              <a:lnSpc>
                <a:spcPct val="150000"/>
              </a:lnSpc>
              <a:buNone/>
            </a:pPr>
            <a:r>
              <a:rPr lang="en-GB" sz="1800" b="1" dirty="0" smtClean="0"/>
              <a:t>… for the EU, local authorities and stakeholders</a:t>
            </a:r>
            <a:r>
              <a:rPr lang="de-DE" sz="1800" b="1" dirty="0" smtClean="0"/>
              <a:t>: </a:t>
            </a:r>
            <a:endParaRPr lang="de-DE" sz="1100" b="1" dirty="0" smtClean="0"/>
          </a:p>
          <a:p>
            <a:pPr marL="6350" indent="-6350" algn="just">
              <a:lnSpc>
                <a:spcPct val="150000"/>
              </a:lnSpc>
              <a:buNone/>
            </a:pPr>
            <a:endParaRPr lang="de-DE" sz="1050" dirty="0" smtClean="0">
              <a:solidFill>
                <a:srgbClr val="418830"/>
              </a:solidFill>
            </a:endParaRPr>
          </a:p>
          <a:p>
            <a:pPr marL="6350" indent="-6350" algn="just">
              <a:buFont typeface="Wingdings" pitchFamily="2" charset="2"/>
              <a:buChar char="Ü"/>
            </a:pPr>
            <a:r>
              <a:rPr lang="de-DE" sz="1600" dirty="0" smtClean="0"/>
              <a:t>  </a:t>
            </a:r>
            <a:r>
              <a:rPr lang="en-GB" sz="1600" b="1" dirty="0" smtClean="0"/>
              <a:t>Informative and educational measures </a:t>
            </a:r>
            <a:r>
              <a:rPr lang="en-GB" sz="1600" dirty="0" smtClean="0"/>
              <a:t>(information campaigns, …) to improve the awareness for waste prevention, separation and consequences of waste, as well as the awareness of preventive actions and projects;</a:t>
            </a:r>
          </a:p>
          <a:p>
            <a:pPr marL="6350" indent="-6350" algn="just">
              <a:buFont typeface="Wingdings" pitchFamily="2" charset="2"/>
              <a:buChar char="Ü"/>
            </a:pPr>
            <a:r>
              <a:rPr lang="en-GB" sz="1600" dirty="0" smtClean="0"/>
              <a:t>  Keeping up the quality of waste collection by monitoring, and setting standards for </a:t>
            </a:r>
            <a:r>
              <a:rPr lang="en-GB" sz="1600" b="1" dirty="0" smtClean="0"/>
              <a:t>monitoring and evaluation</a:t>
            </a:r>
            <a:r>
              <a:rPr lang="en-GB" sz="1600" dirty="0" smtClean="0"/>
              <a:t> for all EU countries;</a:t>
            </a:r>
          </a:p>
          <a:p>
            <a:pPr marL="6350" indent="-6350" algn="just">
              <a:buFont typeface="Wingdings" pitchFamily="2" charset="2"/>
              <a:buChar char="Ü"/>
            </a:pPr>
            <a:r>
              <a:rPr lang="en-GB" sz="1600" dirty="0" smtClean="0"/>
              <a:t> Enhancing the system of the </a:t>
            </a:r>
            <a:r>
              <a:rPr lang="en-GB" sz="1600" b="1" dirty="0" smtClean="0"/>
              <a:t>polluter pays principle </a:t>
            </a:r>
            <a:r>
              <a:rPr lang="en-GB" sz="1600" dirty="0" smtClean="0"/>
              <a:t>by further accounting the real price of waste collection and treatment, thereby adjusting </a:t>
            </a:r>
            <a:r>
              <a:rPr lang="en-GB" sz="1600" b="1" dirty="0" smtClean="0"/>
              <a:t>taxes</a:t>
            </a:r>
            <a:r>
              <a:rPr lang="en-GB" sz="1600" dirty="0" smtClean="0"/>
              <a:t> and providing fiscal </a:t>
            </a:r>
            <a:r>
              <a:rPr lang="en-GB" sz="1600" b="1" dirty="0" smtClean="0"/>
              <a:t>incentives</a:t>
            </a:r>
            <a:r>
              <a:rPr lang="en-GB" sz="1600" dirty="0" smtClean="0"/>
              <a:t> for sustainable and long-lasting products;</a:t>
            </a:r>
          </a:p>
          <a:p>
            <a:pPr marL="6350" indent="-6350" algn="just">
              <a:buFont typeface="Wingdings" pitchFamily="2" charset="2"/>
              <a:buChar char="Ü"/>
            </a:pPr>
            <a:r>
              <a:rPr lang="en-GB" sz="1600" dirty="0" smtClean="0"/>
              <a:t> Making </a:t>
            </a:r>
            <a:r>
              <a:rPr lang="en-GB" sz="1600" b="1" dirty="0" smtClean="0"/>
              <a:t>voluntary agreements </a:t>
            </a:r>
            <a:r>
              <a:rPr lang="en-GB" sz="1600" dirty="0" smtClean="0"/>
              <a:t>with consumers and industries to achieve targets in resource efficiency, re-use of products, etc.;</a:t>
            </a:r>
          </a:p>
          <a:p>
            <a:pPr marL="6350" indent="-6350" algn="just">
              <a:buFont typeface="Wingdings" pitchFamily="2" charset="2"/>
              <a:buChar char="Ü"/>
            </a:pPr>
            <a:r>
              <a:rPr lang="en-GB" sz="1600" dirty="0" smtClean="0"/>
              <a:t> Moving towards a more sustainable economy with </a:t>
            </a:r>
            <a:r>
              <a:rPr lang="en-GB" sz="1600" b="1" dirty="0" smtClean="0"/>
              <a:t>reusable and refillable packaging</a:t>
            </a:r>
            <a:r>
              <a:rPr lang="en-GB" sz="1600" dirty="0" smtClean="0"/>
              <a:t>; creating packaging that self-disintegrates; ‘zero waste marketing’ and requiring producers to only make products that are 100% recyclable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6797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smtClean="0">
                <a:solidFill>
                  <a:srgbClr val="418830"/>
                </a:solidFill>
                <a:sym typeface="Wingdings"/>
              </a:rPr>
              <a:t></a:t>
            </a:r>
            <a:r>
              <a:rPr lang="en-US" sz="2800" dirty="0" smtClean="0">
                <a:solidFill>
                  <a:srgbClr val="418830"/>
                </a:solidFill>
              </a:rPr>
              <a:t> </a:t>
            </a:r>
            <a:r>
              <a:rPr lang="en-US" sz="2800" b="1" dirty="0" smtClean="0">
                <a:solidFill>
                  <a:srgbClr val="418830"/>
                </a:solidFill>
              </a:rPr>
              <a:t>Waste Prevention Research - State of </a:t>
            </a:r>
            <a:r>
              <a:rPr lang="en-US" sz="2800" b="1" smtClean="0">
                <a:solidFill>
                  <a:srgbClr val="418830"/>
                </a:solidFill>
              </a:rPr>
              <a:t>the Art</a:t>
            </a:r>
            <a:endParaRPr lang="pt-PT" sz="2800" dirty="0">
              <a:solidFill>
                <a:srgbClr val="418830"/>
              </a:solidFill>
            </a:endParaRPr>
          </a:p>
        </p:txBody>
      </p:sp>
      <p:pic>
        <p:nvPicPr>
          <p:cNvPr id="4" name="Picture 2" descr="https://lh6.googleusercontent.com/XBK0BdORV_5QmRSszm_UV3FZHt4Zr1Aw0s3XDDZDyqu-mZ3pfBpzURBiRsXx6eDQQ-8qiu3IqUN6Gn7Z5Xi8SEBNQtOIJlzdTE0h2hdNuau6hzee72m4cbCh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8731" y="188640"/>
            <a:ext cx="762000" cy="752476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4368811" y="631721"/>
            <a:ext cx="707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URB</a:t>
            </a:r>
            <a:r>
              <a:rPr lang="pt-PT" sz="1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1</a:t>
            </a:r>
            <a:endParaRPr lang="pt-PT" sz="1200" dirty="0">
              <a:solidFill>
                <a:srgbClr val="418830"/>
              </a:solidFill>
              <a:latin typeface="Arial Black" pitchFamily="34" charset="0"/>
            </a:endParaRPr>
          </a:p>
        </p:txBody>
      </p:sp>
      <p:sp>
        <p:nvSpPr>
          <p:cNvPr id="6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349054"/>
            <a:ext cx="8229600" cy="3384202"/>
          </a:xfrm>
        </p:spPr>
        <p:txBody>
          <a:bodyPr/>
          <a:lstStyle/>
          <a:p>
            <a:pPr marL="6350" indent="-6350" algn="just">
              <a:buFont typeface="Wingdings" pitchFamily="2" charset="2"/>
              <a:buChar char="Ü"/>
            </a:pPr>
            <a:r>
              <a:rPr lang="de-DE" sz="1600" dirty="0" smtClean="0"/>
              <a:t> </a:t>
            </a:r>
            <a:r>
              <a:rPr lang="de-DE" sz="1600" dirty="0" err="1" smtClean="0"/>
              <a:t>Waste</a:t>
            </a:r>
            <a:r>
              <a:rPr lang="de-DE" sz="1600" dirty="0" smtClean="0"/>
              <a:t> </a:t>
            </a:r>
            <a:r>
              <a:rPr lang="en-GB" sz="1600" dirty="0" smtClean="0"/>
              <a:t>prevention</a:t>
            </a:r>
            <a:r>
              <a:rPr lang="de-DE" sz="1600" dirty="0" smtClean="0"/>
              <a:t> </a:t>
            </a:r>
            <a:r>
              <a:rPr lang="en-GB" sz="1600" dirty="0" smtClean="0"/>
              <a:t>initiatives, although on top of the </a:t>
            </a:r>
            <a:r>
              <a:rPr lang="en-GB" sz="1600" dirty="0" smtClean="0">
                <a:solidFill>
                  <a:srgbClr val="418830"/>
                </a:solidFill>
              </a:rPr>
              <a:t>EU waste management hierarchy</a:t>
            </a:r>
            <a:r>
              <a:rPr lang="en-GB" sz="1600" dirty="0" smtClean="0"/>
              <a:t>, are </a:t>
            </a:r>
            <a:r>
              <a:rPr lang="de-DE" sz="1600" dirty="0" smtClean="0"/>
              <a:t>not </a:t>
            </a:r>
            <a:r>
              <a:rPr lang="en-GB" sz="1600" dirty="0" smtClean="0"/>
              <a:t>overly successful thus far</a:t>
            </a:r>
            <a:r>
              <a:rPr lang="de-DE" sz="1600" dirty="0" smtClean="0"/>
              <a:t>.</a:t>
            </a:r>
          </a:p>
          <a:p>
            <a:pPr marL="6350" indent="-6350" algn="just">
              <a:buFont typeface="Wingdings" pitchFamily="2" charset="2"/>
              <a:buChar char="Ü"/>
            </a:pPr>
            <a:endParaRPr lang="de-DE" sz="200" dirty="0" smtClean="0"/>
          </a:p>
          <a:p>
            <a:pPr marL="6350" indent="-6350" algn="just">
              <a:buFont typeface="Wingdings" pitchFamily="2" charset="2"/>
              <a:buChar char="Ü"/>
            </a:pPr>
            <a:r>
              <a:rPr lang="de-DE" sz="1600" dirty="0" smtClean="0"/>
              <a:t> </a:t>
            </a:r>
            <a:r>
              <a:rPr lang="en-GB" sz="1600" dirty="0" smtClean="0"/>
              <a:t>It is hard to measure prevention, but </a:t>
            </a:r>
            <a:r>
              <a:rPr lang="en-GB" sz="1600" dirty="0" smtClean="0">
                <a:solidFill>
                  <a:srgbClr val="418830"/>
                </a:solidFill>
              </a:rPr>
              <a:t>monitoring, evaluation </a:t>
            </a:r>
            <a:r>
              <a:rPr lang="en-GB" sz="1600" dirty="0" smtClean="0"/>
              <a:t>and </a:t>
            </a:r>
            <a:r>
              <a:rPr lang="en-GB" sz="1600" dirty="0" smtClean="0">
                <a:solidFill>
                  <a:srgbClr val="418830"/>
                </a:solidFill>
              </a:rPr>
              <a:t>life-cycle assessments </a:t>
            </a:r>
            <a:r>
              <a:rPr lang="en-GB" sz="1600" dirty="0" smtClean="0"/>
              <a:t>are important tools in waste management</a:t>
            </a:r>
            <a:r>
              <a:rPr lang="de-DE" sz="1600" dirty="0" smtClean="0"/>
              <a:t>.</a:t>
            </a:r>
          </a:p>
          <a:p>
            <a:pPr marL="6350" indent="-6350" algn="just">
              <a:buFont typeface="Wingdings" pitchFamily="2" charset="2"/>
              <a:buChar char="Ü"/>
            </a:pPr>
            <a:endParaRPr lang="de-DE" sz="200" dirty="0" smtClean="0"/>
          </a:p>
          <a:p>
            <a:pPr marL="6350" indent="-6350" algn="just">
              <a:buFont typeface="Wingdings" pitchFamily="2" charset="2"/>
              <a:buChar char="Ü"/>
            </a:pPr>
            <a:r>
              <a:rPr lang="de-DE" sz="1600" dirty="0" smtClean="0"/>
              <a:t> </a:t>
            </a:r>
            <a:r>
              <a:rPr lang="en-GB" sz="1600" dirty="0" smtClean="0"/>
              <a:t>Research shows that substantial </a:t>
            </a:r>
            <a:r>
              <a:rPr lang="en-US" sz="1600" dirty="0" smtClean="0">
                <a:solidFill>
                  <a:srgbClr val="418830"/>
                </a:solidFill>
              </a:rPr>
              <a:t>reduction</a:t>
            </a:r>
            <a:r>
              <a:rPr lang="en-US" sz="1600" dirty="0" smtClean="0"/>
              <a:t> </a:t>
            </a:r>
            <a:r>
              <a:rPr lang="en-US" sz="1600" dirty="0"/>
              <a:t>of material </a:t>
            </a:r>
            <a:r>
              <a:rPr lang="en-US" sz="1600" dirty="0" smtClean="0"/>
              <a:t>expenditures is </a:t>
            </a:r>
            <a:r>
              <a:rPr lang="en-US" sz="1600" dirty="0" smtClean="0">
                <a:solidFill>
                  <a:srgbClr val="418830"/>
                </a:solidFill>
              </a:rPr>
              <a:t>possible</a:t>
            </a:r>
            <a:r>
              <a:rPr lang="en-US" sz="1600" dirty="0" smtClean="0"/>
              <a:t> in some industries </a:t>
            </a:r>
            <a:r>
              <a:rPr lang="en-GB" sz="1600" dirty="0" smtClean="0">
                <a:solidFill>
                  <a:srgbClr val="418830"/>
                </a:solidFill>
              </a:rPr>
              <a:t>without additional innovations and investments</a:t>
            </a:r>
            <a:r>
              <a:rPr lang="de-DE" sz="1600" dirty="0" smtClean="0"/>
              <a:t>.</a:t>
            </a:r>
          </a:p>
          <a:p>
            <a:pPr marL="6350" indent="-6350" algn="just">
              <a:buNone/>
            </a:pPr>
            <a:endParaRPr lang="de-DE" sz="200" dirty="0" smtClean="0"/>
          </a:p>
          <a:p>
            <a:pPr marL="6350" indent="-6350" algn="just">
              <a:buFont typeface="Wingdings" pitchFamily="2" charset="2"/>
              <a:buChar char="Ü"/>
            </a:pPr>
            <a:r>
              <a:rPr lang="de-DE" sz="1600" dirty="0" smtClean="0"/>
              <a:t> </a:t>
            </a:r>
            <a:r>
              <a:rPr lang="en-GB" sz="1600" dirty="0" smtClean="0">
                <a:solidFill>
                  <a:srgbClr val="418830"/>
                </a:solidFill>
              </a:rPr>
              <a:t>Food waste </a:t>
            </a:r>
            <a:r>
              <a:rPr lang="en-GB" sz="1600" dirty="0" smtClean="0"/>
              <a:t>probably has the </a:t>
            </a:r>
            <a:r>
              <a:rPr lang="en-GB" sz="1600" dirty="0" smtClean="0">
                <a:solidFill>
                  <a:srgbClr val="418830"/>
                </a:solidFill>
              </a:rPr>
              <a:t>greatest prevention potential.</a:t>
            </a:r>
            <a:endParaRPr lang="en-GB" sz="200" dirty="0" smtClean="0">
              <a:solidFill>
                <a:srgbClr val="418830"/>
              </a:solidFill>
            </a:endParaRPr>
          </a:p>
          <a:p>
            <a:pPr marL="6350" indent="-6350" algn="just">
              <a:buFont typeface="Wingdings" pitchFamily="2" charset="2"/>
              <a:buChar char="Ü"/>
            </a:pPr>
            <a:r>
              <a:rPr lang="de-DE" sz="1600" dirty="0" smtClean="0"/>
              <a:t> </a:t>
            </a:r>
            <a:r>
              <a:rPr lang="en-GB" sz="1600" dirty="0" smtClean="0">
                <a:solidFill>
                  <a:srgbClr val="418830"/>
                </a:solidFill>
              </a:rPr>
              <a:t>Behaviour changes, communication </a:t>
            </a:r>
            <a:r>
              <a:rPr lang="en-GB" sz="1600" dirty="0" smtClean="0"/>
              <a:t>(e.g. for sharing concepts) and </a:t>
            </a:r>
            <a:r>
              <a:rPr lang="en-GB" sz="1600" dirty="0" smtClean="0">
                <a:solidFill>
                  <a:srgbClr val="418830"/>
                </a:solidFill>
              </a:rPr>
              <a:t>coordination</a:t>
            </a:r>
            <a:r>
              <a:rPr lang="en-GB" sz="1600" dirty="0" smtClean="0"/>
              <a:t> between projects and stakeholders are key for effective waste prevention.</a:t>
            </a:r>
          </a:p>
          <a:p>
            <a:pPr marL="6350" indent="-6350" algn="just">
              <a:buFont typeface="Wingdings" pitchFamily="2" charset="2"/>
              <a:buChar char="Ü"/>
            </a:pPr>
            <a:r>
              <a:rPr lang="de-DE" sz="1600" dirty="0" smtClean="0"/>
              <a:t> </a:t>
            </a:r>
            <a:r>
              <a:rPr lang="en-GB" sz="1600" dirty="0" smtClean="0"/>
              <a:t>Eventually, </a:t>
            </a:r>
            <a:r>
              <a:rPr lang="en-GB" sz="1600" dirty="0" smtClean="0">
                <a:solidFill>
                  <a:srgbClr val="418830"/>
                </a:solidFill>
              </a:rPr>
              <a:t>rethinking our consummation patterns </a:t>
            </a:r>
            <a:r>
              <a:rPr lang="en-GB" sz="1600" dirty="0" smtClean="0"/>
              <a:t>and </a:t>
            </a:r>
            <a:r>
              <a:rPr lang="en-GB" sz="1600" dirty="0" smtClean="0">
                <a:solidFill>
                  <a:srgbClr val="418830"/>
                </a:solidFill>
              </a:rPr>
              <a:t>reducing consumption </a:t>
            </a:r>
            <a:r>
              <a:rPr lang="en-GB" sz="1600" dirty="0" smtClean="0"/>
              <a:t>might be the most important effective measures for waste prevention.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smtClean="0">
                <a:solidFill>
                  <a:srgbClr val="418830"/>
                </a:solidFill>
                <a:sym typeface="Wingdings"/>
              </a:rPr>
              <a:t></a:t>
            </a:r>
            <a:r>
              <a:rPr lang="pt-PT" sz="2800" dirty="0" smtClean="0">
                <a:solidFill>
                  <a:srgbClr val="418830"/>
                </a:solidFill>
              </a:rPr>
              <a:t> </a:t>
            </a:r>
            <a:r>
              <a:rPr lang="pt-PT" sz="2800" b="1" dirty="0" smtClean="0">
                <a:solidFill>
                  <a:srgbClr val="418830"/>
                </a:solidFill>
              </a:rPr>
              <a:t>Central research question?</a:t>
            </a:r>
            <a:endParaRPr lang="pt-PT" sz="2800" dirty="0">
              <a:solidFill>
                <a:srgbClr val="41883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4680520"/>
          </a:xfrm>
        </p:spPr>
        <p:txBody>
          <a:bodyPr/>
          <a:lstStyle/>
          <a:p>
            <a:pPr marL="6350" indent="-6350" algn="just">
              <a:lnSpc>
                <a:spcPct val="150000"/>
              </a:lnSpc>
              <a:buNone/>
            </a:pPr>
            <a:r>
              <a:rPr lang="en-GB" sz="1800" b="1" dirty="0" smtClean="0"/>
              <a:t>What is the contribution of the European Union Waste Directive 2008/98/EC, concerning household waste, in 3 EU-countries (Austria, Belgium and Portugal) in promoting urban waste prevention and thereby promoting sustainable development?</a:t>
            </a:r>
          </a:p>
          <a:p>
            <a:pPr marL="6350" indent="-6350" algn="just">
              <a:lnSpc>
                <a:spcPct val="150000"/>
              </a:lnSpc>
              <a:buNone/>
            </a:pPr>
            <a:endParaRPr lang="en-GB" sz="800" dirty="0" smtClean="0"/>
          </a:p>
          <a:p>
            <a:pPr algn="just">
              <a:buNone/>
            </a:pPr>
            <a:r>
              <a:rPr lang="en-GB" sz="2400" dirty="0" smtClean="0">
                <a:solidFill>
                  <a:srgbClr val="418830"/>
                </a:solidFill>
              </a:rPr>
              <a:t>The specific objectives (find):</a:t>
            </a:r>
          </a:p>
          <a:p>
            <a:pPr marL="6350" indent="-6350" algn="just">
              <a:buFont typeface="Wingdings" pitchFamily="2" charset="2"/>
              <a:buChar char="Ü"/>
            </a:pPr>
            <a:r>
              <a:rPr lang="en-GB" sz="1600" dirty="0" smtClean="0"/>
              <a:t> which measures are being taken in order to implement EU Waste Directive and what circumstances are causing problems; </a:t>
            </a:r>
          </a:p>
          <a:p>
            <a:pPr marL="6350" indent="-6350" algn="just">
              <a:buFont typeface="Wingdings" pitchFamily="2" charset="2"/>
              <a:buChar char="Ü"/>
            </a:pPr>
            <a:endParaRPr lang="en-GB" sz="200" dirty="0" smtClean="0"/>
          </a:p>
          <a:p>
            <a:pPr marL="6350" indent="-6350" algn="just">
              <a:buFont typeface="Wingdings" pitchFamily="2" charset="2"/>
              <a:buChar char="Ü"/>
            </a:pPr>
            <a:r>
              <a:rPr lang="en-GB" sz="1600" dirty="0" smtClean="0"/>
              <a:t> which best practices are being applied and which waste streams can be taken into consideration on having the highest potential on prevention of (MSW); </a:t>
            </a:r>
          </a:p>
          <a:p>
            <a:pPr marL="6350" indent="-6350" algn="just">
              <a:buFont typeface="Wingdings" pitchFamily="2" charset="2"/>
              <a:buChar char="Ü"/>
            </a:pPr>
            <a:endParaRPr lang="en-GB" sz="200" dirty="0" smtClean="0"/>
          </a:p>
          <a:p>
            <a:pPr marL="6350" indent="-6350" algn="just">
              <a:buFont typeface="Wingdings" pitchFamily="2" charset="2"/>
              <a:buChar char="Ü"/>
            </a:pPr>
            <a:r>
              <a:rPr lang="en-GB" sz="1600" dirty="0" smtClean="0"/>
              <a:t> which actions are being taken, concerning stakeholders’ behaviour, to promote best practices at individual, local, national and European levels; </a:t>
            </a:r>
          </a:p>
          <a:p>
            <a:pPr marL="6350" indent="-6350" algn="just">
              <a:buNone/>
            </a:pPr>
            <a:endParaRPr lang="en-GB" sz="200" dirty="0" smtClean="0"/>
          </a:p>
          <a:p>
            <a:pPr marL="6350" indent="-6350" algn="just">
              <a:buFont typeface="Wingdings" pitchFamily="2" charset="2"/>
              <a:buChar char="Ü"/>
            </a:pPr>
            <a:r>
              <a:rPr lang="en-GB" sz="1600" dirty="0" smtClean="0"/>
              <a:t> which innovative practices have potential for implementation in urban waste prevention; </a:t>
            </a:r>
          </a:p>
          <a:p>
            <a:pPr marL="6350" indent="-6350" algn="just">
              <a:buFont typeface="Wingdings" pitchFamily="2" charset="2"/>
              <a:buChar char="Ü"/>
            </a:pPr>
            <a:endParaRPr lang="en-GB" sz="200" dirty="0" smtClean="0"/>
          </a:p>
          <a:p>
            <a:pPr marL="6350" indent="-6350" algn="just">
              <a:buFont typeface="Wingdings" pitchFamily="2" charset="2"/>
              <a:buChar char="Ü"/>
            </a:pPr>
            <a:r>
              <a:rPr lang="en-GB" sz="1600" dirty="0" smtClean="0"/>
              <a:t> if the practices in use are appropriate to decouple waste production </a:t>
            </a:r>
            <a:r>
              <a:rPr lang="de-DE" sz="1600" dirty="0" err="1" smtClean="0"/>
              <a:t>and</a:t>
            </a:r>
            <a:r>
              <a:rPr lang="de-DE" sz="1600" dirty="0" smtClean="0"/>
              <a:t> economic growth.</a:t>
            </a:r>
            <a:endParaRPr lang="pt-PT" sz="1600" dirty="0" smtClean="0"/>
          </a:p>
          <a:p>
            <a:pPr algn="just"/>
            <a:endParaRPr lang="pt-PT" dirty="0"/>
          </a:p>
        </p:txBody>
      </p:sp>
      <p:pic>
        <p:nvPicPr>
          <p:cNvPr id="4" name="Picture 2" descr="https://lh6.googleusercontent.com/XBK0BdORV_5QmRSszm_UV3FZHt4Zr1Aw0s3XDDZDyqu-mZ3pfBpzURBiRsXx6eDQQ-8qiu3IqUN6Gn7Z5Xi8SEBNQtOIJlzdTE0h2hdNuau6hzee72m4cbCh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8731" y="188640"/>
            <a:ext cx="762000" cy="752476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4368811" y="631721"/>
            <a:ext cx="707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URB</a:t>
            </a:r>
            <a:r>
              <a:rPr lang="pt-PT" sz="1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1</a:t>
            </a:r>
            <a:endParaRPr lang="pt-PT" sz="1200" dirty="0">
              <a:solidFill>
                <a:srgbClr val="41883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 smtClean="0">
                <a:solidFill>
                  <a:srgbClr val="418830"/>
                </a:solidFill>
                <a:sym typeface="Wingdings"/>
              </a:rPr>
              <a:t></a:t>
            </a:r>
            <a:r>
              <a:rPr lang="pt-PT" sz="2800" dirty="0" smtClean="0">
                <a:solidFill>
                  <a:srgbClr val="418830"/>
                </a:solidFill>
              </a:rPr>
              <a:t> </a:t>
            </a:r>
            <a:r>
              <a:rPr lang="pt-PT" sz="2800" b="1" dirty="0" smtClean="0">
                <a:solidFill>
                  <a:srgbClr val="418830"/>
                </a:solidFill>
              </a:rPr>
              <a:t>Methodology</a:t>
            </a:r>
            <a:endParaRPr lang="pt-PT" sz="2800" dirty="0">
              <a:solidFill>
                <a:srgbClr val="41883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2132856"/>
            <a:ext cx="8640960" cy="4176290"/>
          </a:xfrm>
        </p:spPr>
        <p:txBody>
          <a:bodyPr/>
          <a:lstStyle/>
          <a:p>
            <a:pPr>
              <a:buNone/>
            </a:pPr>
            <a:r>
              <a:rPr lang="en-GB" sz="1700" b="1" dirty="0" smtClean="0"/>
              <a:t>The research methodology implied </a:t>
            </a:r>
            <a:r>
              <a:rPr lang="en-GB" sz="1600" b="1" dirty="0" smtClean="0"/>
              <a:t>analysis of (European, national and regional levels): </a:t>
            </a:r>
          </a:p>
          <a:p>
            <a:pPr>
              <a:buNone/>
            </a:pPr>
            <a:endParaRPr lang="en-GB" sz="600" dirty="0" smtClean="0"/>
          </a:p>
          <a:p>
            <a:pPr marL="357188" indent="-357188" algn="just">
              <a:buFont typeface="Wingdings" pitchFamily="2" charset="2"/>
              <a:buChar char="Ü"/>
            </a:pPr>
            <a:r>
              <a:rPr lang="en-GB" sz="1600" b="1" dirty="0" smtClean="0"/>
              <a:t>LEGISLATION:</a:t>
            </a:r>
            <a:endParaRPr lang="en-GB" sz="1600" u="sng" dirty="0" smtClean="0"/>
          </a:p>
          <a:p>
            <a:pPr marL="357188" indent="-357188" algn="just">
              <a:buNone/>
            </a:pPr>
            <a:r>
              <a:rPr lang="en-GB" sz="1600" dirty="0" smtClean="0"/>
              <a:t>                                  </a:t>
            </a:r>
            <a:r>
              <a:rPr lang="en-GB" sz="1600" b="1" dirty="0" smtClean="0"/>
              <a:t>-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418830"/>
                </a:solidFill>
              </a:rPr>
              <a:t>Legislation</a:t>
            </a:r>
            <a:r>
              <a:rPr lang="en-GB" sz="1600" dirty="0" smtClean="0"/>
              <a:t> concerning waste management and specifically waste prevention; </a:t>
            </a:r>
          </a:p>
          <a:p>
            <a:pPr marL="357188" indent="-357188" algn="just">
              <a:buNone/>
            </a:pPr>
            <a:r>
              <a:rPr lang="en-GB" sz="1600" dirty="0" smtClean="0"/>
              <a:t>                                  </a:t>
            </a:r>
            <a:r>
              <a:rPr lang="en-GB" sz="1600" b="1" dirty="0" smtClean="0"/>
              <a:t>- </a:t>
            </a:r>
            <a:r>
              <a:rPr lang="en-GB" sz="1600" dirty="0" smtClean="0"/>
              <a:t>Official government </a:t>
            </a:r>
            <a:r>
              <a:rPr lang="en-GB" sz="1600" dirty="0" smtClean="0">
                <a:solidFill>
                  <a:srgbClr val="418830"/>
                </a:solidFill>
              </a:rPr>
              <a:t>Waste Prevention Plans</a:t>
            </a:r>
            <a:r>
              <a:rPr lang="en-GB" sz="1600" dirty="0" smtClean="0"/>
              <a:t> and </a:t>
            </a:r>
            <a:r>
              <a:rPr lang="en-GB" sz="1600" dirty="0" smtClean="0">
                <a:solidFill>
                  <a:srgbClr val="418830"/>
                </a:solidFill>
              </a:rPr>
              <a:t>Reports</a:t>
            </a:r>
            <a:r>
              <a:rPr lang="en-GB" sz="1600" dirty="0" smtClean="0"/>
              <a:t>;          </a:t>
            </a:r>
          </a:p>
          <a:p>
            <a:pPr marL="357188" indent="-357188" algn="just">
              <a:buNone/>
            </a:pPr>
            <a:r>
              <a:rPr lang="en-GB" sz="1600" dirty="0" smtClean="0"/>
              <a:t>                                  </a:t>
            </a:r>
            <a:r>
              <a:rPr lang="en-GB" sz="1600" b="1" dirty="0" smtClean="0"/>
              <a:t>-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418830"/>
                </a:solidFill>
              </a:rPr>
              <a:t>Articles</a:t>
            </a:r>
            <a:r>
              <a:rPr lang="en-GB" sz="1600" dirty="0" smtClean="0"/>
              <a:t> – analysing implementation.</a:t>
            </a:r>
          </a:p>
          <a:p>
            <a:pPr marL="357188" indent="-357188" algn="just">
              <a:buNone/>
            </a:pPr>
            <a:endParaRPr lang="en-GB" sz="600" dirty="0" smtClean="0"/>
          </a:p>
          <a:p>
            <a:pPr algn="just">
              <a:buFont typeface="Wingdings" pitchFamily="2" charset="2"/>
              <a:buChar char="Ü"/>
            </a:pPr>
            <a:r>
              <a:rPr lang="en-GB" sz="1600" b="1" dirty="0" smtClean="0"/>
              <a:t>TECHNOLOGY and INNOVATION: </a:t>
            </a:r>
          </a:p>
          <a:p>
            <a:pPr algn="just">
              <a:buNone/>
            </a:pPr>
            <a:r>
              <a:rPr lang="en-GB" sz="1600" b="1" dirty="0" smtClean="0"/>
              <a:t>                       - </a:t>
            </a:r>
            <a:r>
              <a:rPr lang="en-GB" sz="1600" dirty="0" smtClean="0">
                <a:solidFill>
                  <a:srgbClr val="418830"/>
                </a:solidFill>
              </a:rPr>
              <a:t>Scientific, unscientific articles </a:t>
            </a:r>
            <a:r>
              <a:rPr lang="en-GB" sz="1600" dirty="0" smtClean="0"/>
              <a:t>and </a:t>
            </a:r>
            <a:r>
              <a:rPr lang="en-GB" sz="1600" dirty="0" smtClean="0">
                <a:solidFill>
                  <a:srgbClr val="418830"/>
                </a:solidFill>
              </a:rPr>
              <a:t>non-academic literature</a:t>
            </a:r>
            <a:r>
              <a:rPr lang="en-GB" sz="1600" dirty="0" smtClean="0"/>
              <a:t>;</a:t>
            </a:r>
          </a:p>
          <a:p>
            <a:pPr algn="just">
              <a:buNone/>
            </a:pPr>
            <a:r>
              <a:rPr lang="en-GB" sz="1600" dirty="0" smtClean="0"/>
              <a:t>                       </a:t>
            </a:r>
            <a:r>
              <a:rPr lang="en-GB" sz="1600" b="1" dirty="0" smtClean="0"/>
              <a:t>-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418830"/>
                </a:solidFill>
              </a:rPr>
              <a:t>Web-pages</a:t>
            </a:r>
            <a:r>
              <a:rPr lang="en-GB" sz="1600" dirty="0" smtClean="0"/>
              <a:t> on Internet -</a:t>
            </a:r>
            <a:r>
              <a:rPr lang="en-GB" sz="1600" dirty="0" smtClean="0">
                <a:solidFill>
                  <a:srgbClr val="418830"/>
                </a:solidFill>
              </a:rPr>
              <a:t> innovative projects </a:t>
            </a:r>
            <a:r>
              <a:rPr lang="en-GB" sz="1600" dirty="0" smtClean="0"/>
              <a:t>on going with good and enlargeable results.                                                              </a:t>
            </a:r>
            <a:endParaRPr lang="en-GB" sz="600" dirty="0" smtClean="0"/>
          </a:p>
          <a:p>
            <a:pPr algn="just">
              <a:buNone/>
            </a:pPr>
            <a:endParaRPr lang="en-GB" sz="600" dirty="0" smtClean="0"/>
          </a:p>
          <a:p>
            <a:pPr algn="just">
              <a:buNone/>
            </a:pPr>
            <a:endParaRPr lang="en-GB" sz="600" dirty="0" smtClean="0"/>
          </a:p>
          <a:p>
            <a:pPr algn="just">
              <a:buFont typeface="Wingdings" pitchFamily="2" charset="2"/>
              <a:buChar char="Ü"/>
            </a:pPr>
            <a:r>
              <a:rPr lang="en-GB" sz="1600" b="1" dirty="0" smtClean="0"/>
              <a:t>SOCIOLOGY:</a:t>
            </a:r>
            <a:r>
              <a:rPr lang="en-GB" sz="1600" dirty="0" smtClean="0"/>
              <a:t> </a:t>
            </a:r>
          </a:p>
          <a:p>
            <a:pPr algn="just">
              <a:buNone/>
            </a:pPr>
            <a:r>
              <a:rPr lang="en-GB" sz="1600" dirty="0" smtClean="0"/>
              <a:t>                </a:t>
            </a:r>
            <a:r>
              <a:rPr lang="en-GB" sz="1600" b="1" dirty="0" smtClean="0"/>
              <a:t>-</a:t>
            </a:r>
            <a:r>
              <a:rPr lang="en-GB" sz="1600" dirty="0" smtClean="0">
                <a:solidFill>
                  <a:srgbClr val="418830"/>
                </a:solidFill>
              </a:rPr>
              <a:t> Simple measures </a:t>
            </a:r>
            <a:r>
              <a:rPr lang="en-GB" sz="1600" dirty="0" smtClean="0"/>
              <a:t>related with </a:t>
            </a:r>
            <a:r>
              <a:rPr lang="en-GB" sz="1600" dirty="0" smtClean="0">
                <a:solidFill>
                  <a:srgbClr val="418830"/>
                </a:solidFill>
              </a:rPr>
              <a:t>Waste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418830"/>
                </a:solidFill>
              </a:rPr>
              <a:t>Prevention </a:t>
            </a:r>
            <a:r>
              <a:rPr lang="en-GB" sz="1600" dirty="0" smtClean="0"/>
              <a:t>at individual and local level.   </a:t>
            </a:r>
          </a:p>
          <a:p>
            <a:pPr algn="just">
              <a:buNone/>
            </a:pPr>
            <a:endParaRPr lang="en-GB" sz="600" dirty="0" smtClean="0"/>
          </a:p>
          <a:p>
            <a:pPr algn="just">
              <a:buFont typeface="Wingdings" pitchFamily="2" charset="2"/>
              <a:buChar char="Ü"/>
            </a:pPr>
            <a:r>
              <a:rPr lang="en-GB" sz="1600" b="1" dirty="0" smtClean="0"/>
              <a:t>ECONOMY:</a:t>
            </a:r>
            <a:r>
              <a:rPr lang="en-GB" sz="1600" dirty="0" smtClean="0"/>
              <a:t> </a:t>
            </a:r>
          </a:p>
          <a:p>
            <a:pPr algn="just">
              <a:buNone/>
            </a:pPr>
            <a:r>
              <a:rPr lang="en-GB" sz="1600" dirty="0" smtClean="0"/>
              <a:t>          </a:t>
            </a:r>
            <a:r>
              <a:rPr lang="en-GB" sz="1600" b="1" dirty="0" smtClean="0"/>
              <a:t>-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418830"/>
                </a:solidFill>
              </a:rPr>
              <a:t>Scientific literature </a:t>
            </a:r>
            <a:r>
              <a:rPr lang="en-GB" sz="1600" dirty="0" smtClean="0"/>
              <a:t>and </a:t>
            </a:r>
            <a:r>
              <a:rPr lang="en-GB" sz="1600" dirty="0" smtClean="0">
                <a:solidFill>
                  <a:srgbClr val="418830"/>
                </a:solidFill>
              </a:rPr>
              <a:t>newspapers articles </a:t>
            </a:r>
            <a:r>
              <a:rPr lang="en-GB" sz="1600" dirty="0" smtClean="0"/>
              <a:t>- waste prevention is improving/harming economy</a:t>
            </a:r>
            <a:r>
              <a:rPr lang="en-US" sz="1600" dirty="0" smtClean="0"/>
              <a:t>?</a:t>
            </a:r>
          </a:p>
          <a:p>
            <a:pPr algn="just">
              <a:buFont typeface="Wingdings" pitchFamily="2" charset="2"/>
              <a:buChar char="Ü"/>
            </a:pPr>
            <a:endParaRPr lang="pt-PT" sz="1600" dirty="0"/>
          </a:p>
        </p:txBody>
      </p:sp>
      <p:pic>
        <p:nvPicPr>
          <p:cNvPr id="4" name="Picture 2" descr="https://lh6.googleusercontent.com/XBK0BdORV_5QmRSszm_UV3FZHt4Zr1Aw0s3XDDZDyqu-mZ3pfBpzURBiRsXx6eDQQ-8qiu3IqUN6Gn7Z5Xi8SEBNQtOIJlzdTE0h2hdNuau6hzee72m4cbCh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8731" y="188640"/>
            <a:ext cx="762000" cy="752476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4368811" y="631721"/>
            <a:ext cx="707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URB</a:t>
            </a:r>
            <a:r>
              <a:rPr lang="pt-PT" sz="12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pt-PT" sz="1200" dirty="0" smtClean="0">
                <a:solidFill>
                  <a:srgbClr val="418830"/>
                </a:solidFill>
                <a:latin typeface="Arial Black" pitchFamily="34" charset="0"/>
              </a:rPr>
              <a:t>1</a:t>
            </a:r>
            <a:endParaRPr lang="pt-PT" sz="1200" dirty="0">
              <a:solidFill>
                <a:srgbClr val="41883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73075" y="1133475"/>
            <a:ext cx="8229600" cy="543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 baseline="0" dirty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➲ </a:t>
            </a:r>
            <a:r>
              <a:rPr lang="en-US" sz="2800" b="1" i="0" u="none" strike="noStrike" cap="none" baseline="0" dirty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r>
              <a:rPr lang="en-US" sz="2800" b="0" i="0" u="none" strike="noStrike" cap="none" baseline="0" dirty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Flanders </a:t>
            </a:r>
            <a:r>
              <a:rPr lang="en-US" sz="2800" b="1" i="0" u="none" strike="noStrike" cap="none" baseline="0" dirty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Organic Waste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0" y="1524975"/>
            <a:ext cx="8901299" cy="4947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
</a:t>
            </a:r>
          </a:p>
          <a:p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595959"/>
                </a:solidFill>
              </a:rPr>
              <a:t>    </a:t>
            </a:r>
            <a:r>
              <a:rPr lang="en-US" dirty="0" smtClean="0">
                <a:solidFill>
                  <a:srgbClr val="595959"/>
                </a:solidFill>
              </a:rPr>
              <a:t>         </a:t>
            </a:r>
            <a:r>
              <a:rPr lang="en-US" sz="1200" dirty="0" smtClean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(OVAM, 2013)</a:t>
            </a:r>
          </a:p>
          <a:p>
            <a:endParaRPr lang="en-US" sz="12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12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12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12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1650" lvl="3" indent="-3556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Food  waste (GFT) in 2012: 42,75 kg/resident/year (=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8,33% of total </a:t>
            </a:r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MSW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)</a:t>
            </a:r>
          </a:p>
          <a:p>
            <a:pPr marL="1771650" lvl="3" indent="-3556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Since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the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90’s strong increase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of food waste (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GFT)</a:t>
            </a:r>
          </a:p>
          <a:p>
            <a:pPr marL="1771650" lvl="3" indent="-3556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Decline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since 2000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because food waste became paying per kg (big growth of home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composting)</a:t>
            </a:r>
          </a:p>
          <a:p>
            <a:pPr marL="1771650" lvl="3" indent="-3556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Relative decoupling 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of 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food waste </a:t>
            </a:r>
            <a:r>
              <a:rPr lang="en-US" sz="1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and economic growth </a:t>
            </a:r>
            <a:r>
              <a:rPr lang="en-US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since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2000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pic>
        <p:nvPicPr>
          <p:cNvPr id="112" name="Shape 11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648730" y="188640"/>
            <a:ext cx="762000" cy="752476"/>
          </a:xfrm>
          <a:prstGeom prst="rect">
            <a:avLst/>
          </a:prstGeom>
        </p:spPr>
      </p:pic>
      <p:sp>
        <p:nvSpPr>
          <p:cNvPr id="113" name="Shape 113"/>
          <p:cNvSpPr txBox="1"/>
          <p:nvPr/>
        </p:nvSpPr>
        <p:spPr>
          <a:xfrm>
            <a:off x="4368810" y="631720"/>
            <a:ext cx="70724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1200" kern="0">
                <a:solidFill>
                  <a:srgbClr val="418830"/>
                </a:solidFill>
                <a:latin typeface="Arial Black"/>
                <a:ea typeface="Arial Black"/>
                <a:cs typeface="Arial Black"/>
                <a:sym typeface="Arial Black"/>
                <a:rtl val="0"/>
              </a:rPr>
              <a:t>URB</a:t>
            </a:r>
            <a:r>
              <a:rPr lang="en-US" sz="1200" kern="0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  <a:rtl val="0"/>
              </a:rPr>
              <a:t> </a:t>
            </a:r>
            <a:r>
              <a:rPr lang="en-US" sz="1200" kern="0">
                <a:solidFill>
                  <a:srgbClr val="418830"/>
                </a:solidFill>
                <a:latin typeface="Arial Black"/>
                <a:ea typeface="Arial Black"/>
                <a:cs typeface="Arial Black"/>
                <a:sym typeface="Arial Black"/>
                <a:rtl val="0"/>
              </a:rPr>
              <a:t>1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1879325" y="1716075"/>
            <a:ext cx="5303899" cy="3223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642814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73075" y="1057275"/>
            <a:ext cx="8229600" cy="543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 baseline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➲ </a:t>
            </a:r>
            <a:r>
              <a:rPr lang="en-US" sz="2800" b="1" i="0" u="none" strike="noStrike" cap="none" baseline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r>
              <a:rPr lang="en-US" sz="2800" b="0" i="0" u="none" strike="noStrike" cap="none" baseline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Flanders Packaging </a:t>
            </a:r>
            <a:r>
              <a:rPr lang="en-US" sz="2800" b="1" i="0" u="none" strike="noStrike" cap="none" baseline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Waste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01174"/>
            <a:ext cx="8229600" cy="4947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
</a:t>
            </a:r>
          </a:p>
          <a:p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6666"/>
              <a:buFont typeface="Calibri"/>
              <a:buNone/>
            </a:pPr>
            <a:r>
              <a:rPr lang="en-US" sz="1200" dirty="0">
                <a:solidFill>
                  <a:schemeClr val="dk1"/>
                </a:solidFill>
              </a:rPr>
              <a:t> </a:t>
            </a:r>
            <a:r>
              <a:rPr lang="en-US" sz="12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1200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Fost</a:t>
            </a:r>
            <a:r>
              <a:rPr lang="en-US" sz="12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Plus, 2013)</a:t>
            </a:r>
          </a:p>
          <a:p>
            <a:endParaRPr lang="en-US" sz="12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12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12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3200" indent="0">
              <a:buNone/>
            </a:pPr>
            <a:endParaRPr lang="en-US" sz="12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12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14450" lvl="2" indent="-3556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Packaging waste in 2012: </a:t>
            </a:r>
            <a:r>
              <a:rPr lang="en-GB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116,6 kg/resident </a:t>
            </a: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GB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= 21,75% of total MSW</a:t>
            </a: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1314450" lvl="2" indent="-3556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Decline for first time in all packaging waste fractions in </a:t>
            </a:r>
            <a:r>
              <a:rPr lang="en-GB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2012</a:t>
            </a:r>
          </a:p>
          <a:p>
            <a:pPr marL="1314450" lvl="2" indent="-3556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93%</a:t>
            </a: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of packaging is recycled at the end of its life cycle</a:t>
            </a:r>
          </a:p>
          <a:p>
            <a:pPr marL="1314450" lvl="2" indent="-3556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Relative decoupling </a:t>
            </a: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of packaging waste and economic growth since 2003</a:t>
            </a:r>
            <a:endParaRPr lang="en-GB" sz="16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Shape 12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648730" y="188640"/>
            <a:ext cx="762000" cy="752475"/>
          </a:xfrm>
          <a:prstGeom prst="rect">
            <a:avLst/>
          </a:prstGeom>
        </p:spPr>
      </p:pic>
      <p:sp>
        <p:nvSpPr>
          <p:cNvPr id="122" name="Shape 122"/>
          <p:cNvSpPr txBox="1"/>
          <p:nvPr/>
        </p:nvSpPr>
        <p:spPr>
          <a:xfrm>
            <a:off x="4368810" y="631720"/>
            <a:ext cx="707099" cy="27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rgbClr val="418830"/>
                </a:solidFill>
                <a:latin typeface="Arial Black"/>
                <a:ea typeface="Arial Black"/>
                <a:cs typeface="Arial Black"/>
                <a:sym typeface="Arial Black"/>
              </a:rPr>
              <a:t>URB</a:t>
            </a:r>
            <a:r>
              <a:rPr lang="en-US" sz="1200" b="0" i="0" u="none" strike="noStrike" cap="none" baseline="0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en-US" sz="1200" b="0" i="0" u="none" strike="noStrike" cap="none" baseline="0">
                <a:solidFill>
                  <a:srgbClr val="418830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1835696" y="1760927"/>
            <a:ext cx="5504624" cy="32522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63509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73075" y="1209675"/>
            <a:ext cx="8229600" cy="543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 baseline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➲ </a:t>
            </a:r>
            <a:r>
              <a:rPr lang="en-US" sz="2800" b="1" i="0" u="none" strike="noStrike" cap="none" baseline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r>
              <a:rPr lang="en-US" sz="2800" b="0" i="0" u="none" strike="noStrike" cap="none" baseline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Portugal Organic Waste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148475" y="1792275"/>
            <a:ext cx="8908199" cy="4333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
</a:t>
            </a:r>
          </a:p>
          <a:p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14450" lvl="2" indent="-355600">
              <a:lnSpc>
                <a:spcPct val="115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Yearly increase in organic waste until </a:t>
            </a:r>
            <a:r>
              <a:rPr lang="en-GB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2010</a:t>
            </a:r>
          </a:p>
          <a:p>
            <a:pPr marL="1314450" lvl="2" indent="-355600">
              <a:lnSpc>
                <a:spcPct val="115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Reduction for the first time in organic waste in 2011 (</a:t>
            </a:r>
            <a:r>
              <a:rPr lang="en-GB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~ 255 kg/resident/year</a:t>
            </a: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1314450" lvl="2" indent="-355600">
              <a:lnSpc>
                <a:spcPct val="115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PERSUS II goal in 2016 needs a further reduction of </a:t>
            </a:r>
            <a:r>
              <a:rPr lang="en-GB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~ 50% </a:t>
            </a:r>
            <a:endParaRPr lang="en-GB" sz="16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Shape 1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648730" y="188640"/>
            <a:ext cx="762000" cy="752475"/>
          </a:xfrm>
          <a:prstGeom prst="rect">
            <a:avLst/>
          </a:prstGeom>
        </p:spPr>
      </p:pic>
      <p:sp>
        <p:nvSpPr>
          <p:cNvPr id="131" name="Shape 131"/>
          <p:cNvSpPr txBox="1"/>
          <p:nvPr/>
        </p:nvSpPr>
        <p:spPr>
          <a:xfrm>
            <a:off x="4368810" y="631720"/>
            <a:ext cx="707099" cy="27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rgbClr val="418830"/>
                </a:solidFill>
                <a:latin typeface="Arial Black"/>
                <a:ea typeface="Arial Black"/>
                <a:cs typeface="Arial Black"/>
                <a:sym typeface="Arial Black"/>
              </a:rPr>
              <a:t>URB</a:t>
            </a:r>
            <a:r>
              <a:rPr lang="en-US" sz="1200" b="0" i="0" u="none" strike="noStrike" cap="none" baseline="0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en-US" sz="1200" b="0" i="0" u="none" strike="noStrike" cap="none" baseline="0">
                <a:solidFill>
                  <a:srgbClr val="418830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813500" y="2037794"/>
            <a:ext cx="7364374" cy="2687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8472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73075" y="1362075"/>
            <a:ext cx="8229600" cy="543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 baseline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➲ </a:t>
            </a:r>
            <a:r>
              <a:rPr lang="en-US" sz="2800" b="1" i="0" u="none" strike="noStrike" cap="none" baseline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r>
              <a:rPr lang="en-US" sz="2800" b="0" i="0" u="none" strike="noStrike" cap="none" baseline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 baseline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Portugal Pa</a:t>
            </a:r>
            <a:r>
              <a:rPr lang="en-US" sz="2800" b="1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ckaging Waste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1176"/>
            <a:ext cx="8229600" cy="460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
</a:t>
            </a:r>
          </a:p>
          <a:p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3200" indent="0">
              <a:buNone/>
            </a:pPr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14450" lvl="2" indent="-3556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Increase in packaging waste until </a:t>
            </a:r>
            <a:r>
              <a:rPr lang="en-GB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2010</a:t>
            </a:r>
          </a:p>
          <a:p>
            <a:pPr marL="1314450" lvl="2" indent="-3556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Reduction for the first time in </a:t>
            </a:r>
            <a:r>
              <a:rPr lang="en-GB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2011</a:t>
            </a:r>
          </a:p>
          <a:p>
            <a:pPr marL="1314450" lvl="2" indent="-3556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PERSUS II goal in 2016 needs a further waste reduction of </a:t>
            </a:r>
            <a:r>
              <a:rPr lang="en-GB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~20% </a:t>
            </a:r>
          </a:p>
          <a:p>
            <a:endParaRPr lang="en-US" sz="20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0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0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0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20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9" name="Shape 1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648730" y="188640"/>
            <a:ext cx="762000" cy="752475"/>
          </a:xfrm>
          <a:prstGeom prst="rect">
            <a:avLst/>
          </a:prstGeom>
        </p:spPr>
      </p:pic>
      <p:sp>
        <p:nvSpPr>
          <p:cNvPr id="140" name="Shape 140"/>
          <p:cNvSpPr txBox="1"/>
          <p:nvPr/>
        </p:nvSpPr>
        <p:spPr>
          <a:xfrm>
            <a:off x="4368810" y="631720"/>
            <a:ext cx="707099" cy="27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rgbClr val="418830"/>
                </a:solidFill>
                <a:latin typeface="Arial Black"/>
                <a:ea typeface="Arial Black"/>
                <a:cs typeface="Arial Black"/>
                <a:sym typeface="Arial Black"/>
              </a:rPr>
              <a:t>URB</a:t>
            </a:r>
            <a:r>
              <a:rPr lang="en-US" sz="1200" b="0" i="0" u="none" strike="noStrike" cap="none" baseline="0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en-US" sz="1200" b="0" i="0" u="none" strike="noStrike" cap="none" baseline="0">
                <a:solidFill>
                  <a:srgbClr val="418830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637212" y="2190724"/>
            <a:ext cx="7869574" cy="2274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201492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73075" y="1209675"/>
            <a:ext cx="8229600" cy="543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 baseline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➲ </a:t>
            </a:r>
            <a:r>
              <a:rPr lang="en-US" sz="2800" b="1" i="0" u="none" strike="noStrike" cap="none" baseline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r>
              <a:rPr lang="en-US" sz="2800" b="0" i="0" u="none" strike="noStrike" cap="none" baseline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Austria Packaging </a:t>
            </a:r>
            <a:r>
              <a:rPr lang="en-US" sz="2800" b="1" i="0" u="none" strike="noStrike" cap="none" baseline="0">
                <a:solidFill>
                  <a:srgbClr val="418830"/>
                </a:solidFill>
                <a:latin typeface="Calibri"/>
                <a:ea typeface="Calibri"/>
                <a:cs typeface="Calibri"/>
                <a:sym typeface="Calibri"/>
              </a:rPr>
              <a:t>Waste &amp; Food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524974"/>
            <a:ext cx="8229600" cy="4976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
</a:t>
            </a:r>
          </a:p>
          <a:p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6666"/>
              <a:buFont typeface="Calibri"/>
              <a:buNone/>
            </a:pPr>
            <a:r>
              <a:rPr lang="en-US" sz="12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(Eurostat, 2013)</a:t>
            </a:r>
          </a:p>
          <a:p>
            <a:endParaRPr lang="en-US" sz="12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12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12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12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3200" indent="0">
              <a:buNone/>
            </a:pPr>
            <a:endParaRPr lang="en-US" sz="12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1200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1650" lvl="3" indent="-3556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Scarce reliable data </a:t>
            </a: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of food waste: estimation of 97.500 ton (2009)</a:t>
            </a:r>
          </a:p>
          <a:p>
            <a:pPr marL="1771650" lvl="3" indent="-3556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Amount of packaging waste </a:t>
            </a:r>
            <a:r>
              <a:rPr lang="en-GB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increased little </a:t>
            </a: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between 2002-2011</a:t>
            </a:r>
          </a:p>
          <a:p>
            <a:pPr marL="1771650" lvl="3" indent="-35560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Recycling rate packaging waste of </a:t>
            </a:r>
            <a:r>
              <a:rPr lang="en-GB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~45%</a:t>
            </a:r>
            <a:endParaRPr lang="en-GB" sz="16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Shape 14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648730" y="188640"/>
            <a:ext cx="762000" cy="752475"/>
          </a:xfrm>
          <a:prstGeom prst="rect">
            <a:avLst/>
          </a:prstGeom>
        </p:spPr>
      </p:pic>
      <p:sp>
        <p:nvSpPr>
          <p:cNvPr id="149" name="Shape 149"/>
          <p:cNvSpPr txBox="1"/>
          <p:nvPr/>
        </p:nvSpPr>
        <p:spPr>
          <a:xfrm>
            <a:off x="4368810" y="631720"/>
            <a:ext cx="707099" cy="27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rgbClr val="418830"/>
                </a:solidFill>
                <a:latin typeface="Arial Black"/>
                <a:ea typeface="Arial Black"/>
                <a:cs typeface="Arial Black"/>
                <a:sym typeface="Arial Black"/>
              </a:rPr>
              <a:t>URB</a:t>
            </a:r>
            <a:r>
              <a:rPr lang="en-US" sz="1200" b="0" i="0" u="none" strike="noStrike" cap="none" baseline="0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en-US" sz="1200" b="0" i="0" u="none" strike="noStrike" cap="none" baseline="0">
                <a:solidFill>
                  <a:srgbClr val="418830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2128100" y="1982750"/>
            <a:ext cx="5291649" cy="3041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3620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1153</Words>
  <Application>Microsoft Office PowerPoint</Application>
  <PresentationFormat>Předvádění na obrazovce (4:3)</PresentationFormat>
  <Paragraphs>190</Paragraphs>
  <Slides>14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 Urban Waste Prevention Across EU-boundaries: </vt:lpstr>
      <vt:lpstr> Waste Prevention Research - State of the Art</vt:lpstr>
      <vt:lpstr> Central research question?</vt:lpstr>
      <vt:lpstr> Methodology</vt:lpstr>
      <vt:lpstr>➲ Results Flanders Organic Waste</vt:lpstr>
      <vt:lpstr>➲ Results Flanders Packaging Waste</vt:lpstr>
      <vt:lpstr>➲ Results Portugal Organic Waste</vt:lpstr>
      <vt:lpstr>➲ Results Portugal Packaging Waste</vt:lpstr>
      <vt:lpstr>➲ Results Austria Packaging Waste &amp; Food</vt:lpstr>
      <vt:lpstr> Innovative projects</vt:lpstr>
      <vt:lpstr> Innovative projects</vt:lpstr>
      <vt:lpstr> Waste Prevention Tips</vt:lpstr>
      <vt:lpstr> Conclusions </vt:lpstr>
      <vt:lpstr> Recommendations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Alexandru</dc:creator>
  <cp:lastModifiedBy>Kapitulčinová Dana</cp:lastModifiedBy>
  <cp:revision>40</cp:revision>
  <dcterms:created xsi:type="dcterms:W3CDTF">2012-03-25T22:57:37Z</dcterms:created>
  <dcterms:modified xsi:type="dcterms:W3CDTF">2014-03-30T11:30:12Z</dcterms:modified>
</cp:coreProperties>
</file>